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slides/slide118.xml" ContentType="application/vnd.openxmlformats-officedocument.presentationml.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charts/chart8.xml" ContentType="application/vnd.openxmlformats-officedocument.drawingml.char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charts/chart6.xml" ContentType="application/vnd.openxmlformats-officedocument.drawingml.chart+xml"/>
  <Override PartName="/ppt/charts/chart10.xml" ContentType="application/vnd.openxmlformats-officedocument.drawingml.char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slides/slide79.xml" ContentType="application/vnd.openxmlformats-officedocument.presentationml.slide+xml"/>
  <Override PartName="/ppt/slides/slide10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56" r:id="rId2"/>
    <p:sldId id="312" r:id="rId3"/>
    <p:sldId id="309" r:id="rId4"/>
    <p:sldId id="257" r:id="rId5"/>
    <p:sldId id="258" r:id="rId6"/>
    <p:sldId id="277" r:id="rId7"/>
    <p:sldId id="278" r:id="rId8"/>
    <p:sldId id="279" r:id="rId9"/>
    <p:sldId id="259" r:id="rId10"/>
    <p:sldId id="280" r:id="rId11"/>
    <p:sldId id="281" r:id="rId12"/>
    <p:sldId id="282" r:id="rId13"/>
    <p:sldId id="283" r:id="rId14"/>
    <p:sldId id="285" r:id="rId15"/>
    <p:sldId id="284" r:id="rId16"/>
    <p:sldId id="286" r:id="rId17"/>
    <p:sldId id="260" r:id="rId18"/>
    <p:sldId id="289" r:id="rId19"/>
    <p:sldId id="290" r:id="rId20"/>
    <p:sldId id="291" r:id="rId21"/>
    <p:sldId id="292" r:id="rId22"/>
    <p:sldId id="293" r:id="rId23"/>
    <p:sldId id="308" r:id="rId24"/>
    <p:sldId id="294" r:id="rId25"/>
    <p:sldId id="295" r:id="rId26"/>
    <p:sldId id="288" r:id="rId27"/>
    <p:sldId id="296" r:id="rId28"/>
    <p:sldId id="297" r:id="rId29"/>
    <p:sldId id="298" r:id="rId30"/>
    <p:sldId id="299" r:id="rId31"/>
    <p:sldId id="300" r:id="rId32"/>
    <p:sldId id="301" r:id="rId33"/>
    <p:sldId id="302" r:id="rId34"/>
    <p:sldId id="261" r:id="rId35"/>
    <p:sldId id="303" r:id="rId36"/>
    <p:sldId id="304" r:id="rId37"/>
    <p:sldId id="305" r:id="rId38"/>
    <p:sldId id="306" r:id="rId39"/>
    <p:sldId id="30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5" r:id="rId56"/>
    <p:sldId id="366" r:id="rId57"/>
    <p:sldId id="367" r:id="rId58"/>
    <p:sldId id="368" r:id="rId59"/>
    <p:sldId id="369" r:id="rId60"/>
    <p:sldId id="262" r:id="rId61"/>
    <p:sldId id="310" r:id="rId62"/>
    <p:sldId id="263" r:id="rId63"/>
    <p:sldId id="311" r:id="rId64"/>
    <p:sldId id="363" r:id="rId65"/>
    <p:sldId id="364" r:id="rId66"/>
    <p:sldId id="265" r:id="rId67"/>
    <p:sldId id="313" r:id="rId68"/>
    <p:sldId id="314" r:id="rId69"/>
    <p:sldId id="315" r:id="rId70"/>
    <p:sldId id="316" r:id="rId71"/>
    <p:sldId id="317" r:id="rId72"/>
    <p:sldId id="318" r:id="rId73"/>
    <p:sldId id="319" r:id="rId74"/>
    <p:sldId id="320" r:id="rId75"/>
    <p:sldId id="321" r:id="rId76"/>
    <p:sldId id="266" r:id="rId77"/>
    <p:sldId id="341" r:id="rId78"/>
    <p:sldId id="323" r:id="rId79"/>
    <p:sldId id="324" r:id="rId80"/>
    <p:sldId id="325" r:id="rId81"/>
    <p:sldId id="342" r:id="rId82"/>
    <p:sldId id="327" r:id="rId83"/>
    <p:sldId id="328" r:id="rId84"/>
    <p:sldId id="329" r:id="rId85"/>
    <p:sldId id="330" r:id="rId86"/>
    <p:sldId id="331" r:id="rId87"/>
    <p:sldId id="332" r:id="rId88"/>
    <p:sldId id="333" r:id="rId89"/>
    <p:sldId id="334" r:id="rId90"/>
    <p:sldId id="335" r:id="rId91"/>
    <p:sldId id="343" r:id="rId92"/>
    <p:sldId id="337" r:id="rId93"/>
    <p:sldId id="346" r:id="rId94"/>
    <p:sldId id="347" r:id="rId95"/>
    <p:sldId id="345" r:id="rId96"/>
    <p:sldId id="338" r:id="rId97"/>
    <p:sldId id="344" r:id="rId98"/>
    <p:sldId id="340" r:id="rId99"/>
    <p:sldId id="269" r:id="rId100"/>
    <p:sldId id="271"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270" r:id="rId118"/>
    <p:sldId id="272" r:id="rId119"/>
    <p:sldId id="273" r:id="rId120"/>
    <p:sldId id="274" r:id="rId121"/>
    <p:sldId id="275" r:id="rId1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7" autoAdjust="0"/>
    <p:restoredTop sz="88351" autoAdjust="0"/>
  </p:normalViewPr>
  <p:slideViewPr>
    <p:cSldViewPr>
      <p:cViewPr>
        <p:scale>
          <a:sx n="90" d="100"/>
          <a:sy n="90" d="100"/>
        </p:scale>
        <p:origin x="-930" y="-61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101208064"/>
        <c:axId val="101209600"/>
      </c:barChart>
      <c:catAx>
        <c:axId val="101208064"/>
        <c:scaling>
          <c:orientation val="maxMin"/>
        </c:scaling>
        <c:axPos val="l"/>
        <c:tickLblPos val="nextTo"/>
        <c:crossAx val="101209600"/>
        <c:crosses val="autoZero"/>
        <c:auto val="1"/>
        <c:lblAlgn val="ctr"/>
        <c:lblOffset val="100"/>
      </c:catAx>
      <c:valAx>
        <c:axId val="101209600"/>
        <c:scaling>
          <c:orientation val="minMax"/>
        </c:scaling>
        <c:axPos val="t"/>
        <c:majorGridlines/>
        <c:numFmt formatCode="General" sourceLinked="1"/>
        <c:tickLblPos val="nextTo"/>
        <c:crossAx val="101208064"/>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19.989999999999874</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03332096"/>
        <c:axId val="103337984"/>
      </c:barChart>
      <c:catAx>
        <c:axId val="103332096"/>
        <c:scaling>
          <c:orientation val="minMax"/>
        </c:scaling>
        <c:delete val="1"/>
        <c:axPos val="b"/>
        <c:tickLblPos val="none"/>
        <c:crossAx val="103337984"/>
        <c:crosses val="autoZero"/>
        <c:auto val="1"/>
        <c:lblAlgn val="ctr"/>
        <c:lblOffset val="100"/>
      </c:catAx>
      <c:valAx>
        <c:axId val="103337984"/>
        <c:scaling>
          <c:orientation val="minMax"/>
          <c:max val="100"/>
        </c:scaling>
        <c:axPos val="l"/>
        <c:majorGridlines/>
        <c:numFmt formatCode="&quot;£&quot;#,##0.00_);[Red]\(&quot;£&quot;#,##0.00\)" sourceLinked="1"/>
        <c:tickLblPos val="nextTo"/>
        <c:crossAx val="103332096"/>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101245696"/>
        <c:axId val="101247232"/>
      </c:barChart>
      <c:catAx>
        <c:axId val="101245696"/>
        <c:scaling>
          <c:orientation val="maxMin"/>
        </c:scaling>
        <c:axPos val="l"/>
        <c:tickLblPos val="nextTo"/>
        <c:crossAx val="101247232"/>
        <c:crosses val="autoZero"/>
        <c:auto val="1"/>
        <c:lblAlgn val="ctr"/>
        <c:lblOffset val="100"/>
      </c:catAx>
      <c:valAx>
        <c:axId val="101247232"/>
        <c:scaling>
          <c:orientation val="minMax"/>
          <c:min val="0"/>
        </c:scaling>
        <c:axPos val="t"/>
        <c:majorGridlines/>
        <c:numFmt formatCode="General" sourceLinked="1"/>
        <c:tickLblPos val="nextTo"/>
        <c:crossAx val="101245696"/>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101329152"/>
        <c:axId val="101330944"/>
      </c:barChart>
      <c:catAx>
        <c:axId val="101329152"/>
        <c:scaling>
          <c:orientation val="maxMin"/>
        </c:scaling>
        <c:axPos val="l"/>
        <c:tickLblPos val="nextTo"/>
        <c:crossAx val="101330944"/>
        <c:crosses val="autoZero"/>
        <c:auto val="1"/>
        <c:lblAlgn val="ctr"/>
        <c:lblOffset val="100"/>
      </c:catAx>
      <c:valAx>
        <c:axId val="101330944"/>
        <c:scaling>
          <c:orientation val="minMax"/>
        </c:scaling>
        <c:axPos val="t"/>
        <c:majorGridlines/>
        <c:numFmt formatCode="General" sourceLinked="1"/>
        <c:tickLblPos val="nextTo"/>
        <c:crossAx val="101329152"/>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101345920"/>
        <c:axId val="101368192"/>
      </c:barChart>
      <c:catAx>
        <c:axId val="101345920"/>
        <c:scaling>
          <c:orientation val="maxMin"/>
        </c:scaling>
        <c:axPos val="l"/>
        <c:tickLblPos val="nextTo"/>
        <c:crossAx val="101368192"/>
        <c:crosses val="autoZero"/>
        <c:auto val="1"/>
        <c:lblAlgn val="ctr"/>
        <c:lblOffset val="100"/>
      </c:catAx>
      <c:valAx>
        <c:axId val="101368192"/>
        <c:scaling>
          <c:orientation val="minMax"/>
        </c:scaling>
        <c:axPos val="t"/>
        <c:majorGridlines/>
        <c:numFmt formatCode="General" sourceLinked="1"/>
        <c:tickLblPos val="nextTo"/>
        <c:crossAx val="101345920"/>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101920128"/>
        <c:axId val="101921920"/>
      </c:barChart>
      <c:catAx>
        <c:axId val="101920128"/>
        <c:scaling>
          <c:orientation val="maxMin"/>
        </c:scaling>
        <c:axPos val="l"/>
        <c:tickLblPos val="nextTo"/>
        <c:crossAx val="101921920"/>
        <c:crosses val="autoZero"/>
        <c:auto val="1"/>
        <c:lblAlgn val="ctr"/>
        <c:lblOffset val="100"/>
      </c:catAx>
      <c:valAx>
        <c:axId val="101921920"/>
        <c:scaling>
          <c:orientation val="minMax"/>
        </c:scaling>
        <c:axPos val="t"/>
        <c:majorGridlines/>
        <c:numFmt formatCode="General" sourceLinked="1"/>
        <c:tickLblPos val="nextTo"/>
        <c:crossAx val="101920128"/>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101954304"/>
        <c:axId val="101955840"/>
      </c:barChart>
      <c:catAx>
        <c:axId val="101954304"/>
        <c:scaling>
          <c:orientation val="maxMin"/>
        </c:scaling>
        <c:axPos val="l"/>
        <c:numFmt formatCode="General" sourceLinked="1"/>
        <c:tickLblPos val="nextTo"/>
        <c:crossAx val="101955840"/>
        <c:crosses val="autoZero"/>
        <c:auto val="1"/>
        <c:lblAlgn val="ctr"/>
        <c:lblOffset val="100"/>
      </c:catAx>
      <c:valAx>
        <c:axId val="101955840"/>
        <c:scaling>
          <c:orientation val="minMax"/>
        </c:scaling>
        <c:axPos val="t"/>
        <c:majorGridlines/>
        <c:numFmt formatCode="General" sourceLinked="1"/>
        <c:tickLblPos val="nextTo"/>
        <c:crossAx val="101954304"/>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102096256"/>
        <c:axId val="101975168"/>
      </c:barChart>
      <c:catAx>
        <c:axId val="102096256"/>
        <c:scaling>
          <c:orientation val="maxMin"/>
        </c:scaling>
        <c:axPos val="l"/>
        <c:tickLblPos val="nextTo"/>
        <c:crossAx val="101975168"/>
        <c:crosses val="autoZero"/>
        <c:auto val="1"/>
        <c:lblAlgn val="ctr"/>
        <c:lblOffset val="100"/>
      </c:catAx>
      <c:valAx>
        <c:axId val="101975168"/>
        <c:scaling>
          <c:orientation val="minMax"/>
        </c:scaling>
        <c:axPos val="t"/>
        <c:majorGridlines/>
        <c:numFmt formatCode="General" sourceLinked="1"/>
        <c:tickLblPos val="nextTo"/>
        <c:crossAx val="102096256"/>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101989760"/>
        <c:axId val="102020224"/>
      </c:barChart>
      <c:catAx>
        <c:axId val="101989760"/>
        <c:scaling>
          <c:orientation val="maxMin"/>
        </c:scaling>
        <c:axPos val="l"/>
        <c:tickLblPos val="nextTo"/>
        <c:crossAx val="102020224"/>
        <c:crosses val="autoZero"/>
        <c:auto val="1"/>
        <c:lblAlgn val="ctr"/>
        <c:lblOffset val="100"/>
      </c:catAx>
      <c:valAx>
        <c:axId val="102020224"/>
        <c:scaling>
          <c:orientation val="minMax"/>
        </c:scaling>
        <c:axPos val="t"/>
        <c:majorGridlines/>
        <c:numFmt formatCode="General" sourceLinked="1"/>
        <c:tickLblPos val="nextTo"/>
        <c:crossAx val="101989760"/>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103302656"/>
        <c:axId val="103304192"/>
      </c:barChart>
      <c:catAx>
        <c:axId val="103302656"/>
        <c:scaling>
          <c:orientation val="maxMin"/>
        </c:scaling>
        <c:axPos val="l"/>
        <c:tickLblPos val="nextTo"/>
        <c:crossAx val="103304192"/>
        <c:crosses val="autoZero"/>
        <c:auto val="1"/>
        <c:lblAlgn val="ctr"/>
        <c:lblOffset val="100"/>
      </c:catAx>
      <c:valAx>
        <c:axId val="103304192"/>
        <c:scaling>
          <c:orientation val="minMax"/>
        </c:scaling>
        <c:axPos val="t"/>
        <c:majorGridlines/>
        <c:numFmt formatCode="General" sourceLinked="1"/>
        <c:tickLblPos val="nextTo"/>
        <c:crossAx val="103302656"/>
        <c:crosses val="autoZero"/>
        <c:crossBetween val="between"/>
      </c:valAx>
    </c:plotArea>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9FA8E7-A3B2-4F83-99C5-6DEBE77ECE4A}" type="datetimeFigureOut">
              <a:rPr lang="en-GB" smtClean="0"/>
              <a:pPr/>
              <a:t>11/11/2017</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51244F-9F7E-4F23-A5E4-09409778FA46}"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3956FF9B-6BB5-4E0B-8975-1878D2A9B3A2}" type="datetime1">
              <a:rPr lang="en-GB" smtClean="0"/>
              <a:pPr/>
              <a:t>11/11/2017</a:t>
            </a:fld>
            <a:endParaRPr lang="en-GB" dirty="0"/>
          </a:p>
        </p:txBody>
      </p:sp>
      <p:sp>
        <p:nvSpPr>
          <p:cNvPr id="5" name="Footer Placeholder 4"/>
          <p:cNvSpPr>
            <a:spLocks noGrp="1"/>
          </p:cNvSpPr>
          <p:nvPr>
            <p:ph type="ftr" sz="quarter" idx="11"/>
          </p:nvPr>
        </p:nvSpPr>
        <p:spPr>
          <a:xfrm>
            <a:off x="1028700" y="3242885"/>
            <a:ext cx="4800600"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6057900" y="1073151"/>
            <a:ext cx="2057400"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29309958"/>
      </p:ext>
    </p:extLst>
  </p:cSld>
  <p:clrMapOvr>
    <a:masterClrMapping/>
  </p:clrMapOvr>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2" y="3523021"/>
            <a:ext cx="8116526" cy="614516"/>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53A2EA-0C79-4C93-91ED-CFEDD2416986}" type="datetime1">
              <a:rPr lang="en-GB" smtClean="0"/>
              <a:pPr/>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68439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1" y="2736851"/>
            <a:ext cx="7597887" cy="749300"/>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D3624706-BF91-4563-9AF7-4FF5E11CC253}" type="datetime1">
              <a:rPr lang="en-GB" smtClean="0"/>
              <a:pPr/>
              <a:t>11/11/2017</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20746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1"/>
            <a:ext cx="7613650" cy="1953371"/>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768351" y="2969898"/>
            <a:ext cx="7613650" cy="509903"/>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70AE2CFC-707A-40D6-9478-8AA42A44F400}" type="datetime1">
              <a:rPr lang="en-GB" smtClean="0"/>
              <a:pPr/>
              <a:t>11/11/2017</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
        <p:nvSpPr>
          <p:cNvPr id="9" name="TextBox 8"/>
          <p:cNvSpPr txBox="1"/>
          <p:nvPr/>
        </p:nvSpPr>
        <p:spPr>
          <a:xfrm>
            <a:off x="357187" y="70008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71021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7"/>
            <a:ext cx="7609640" cy="1883876"/>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1E42EB19-EEC5-4D32-808A-F6DD633ACAE5}" type="datetime1">
              <a:rPr lang="en-GB" smtClean="0"/>
              <a:pPr/>
              <a:t>11/11/2017</a:t>
            </a:fld>
            <a:endParaRPr lang="en-GB" dirty="0"/>
          </a:p>
        </p:txBody>
      </p:sp>
      <p:sp>
        <p:nvSpPr>
          <p:cNvPr id="6" name="Footer Placeholder 5"/>
          <p:cNvSpPr>
            <a:spLocks noGrp="1"/>
          </p:cNvSpPr>
          <p:nvPr>
            <p:ph type="ftr" sz="quarter" idx="11"/>
          </p:nvPr>
        </p:nvSpPr>
        <p:spPr>
          <a:xfrm>
            <a:off x="514350" y="284163"/>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5557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0" y="571501"/>
            <a:ext cx="6457949" cy="9779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F743F0-F538-4123-8A05-AF6C34647783}" type="datetime1">
              <a:rPr lang="en-GB" smtClean="0"/>
              <a:pPr/>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662808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0" y="571500"/>
            <a:ext cx="6457949" cy="9715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6464" y="3143251"/>
            <a:ext cx="2588687"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6464"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516464" y="3655324"/>
            <a:ext cx="2588687"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80699" y="3143251"/>
            <a:ext cx="2586701"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6037299" y="3143251"/>
            <a:ext cx="2592352"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37392"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6037299" y="3655322"/>
            <a:ext cx="2589334"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F0C781-17FF-427C-9E92-EBA8B34429DF}" type="datetime1">
              <a:rPr lang="en-GB" smtClean="0"/>
              <a:pPr/>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029128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D1C654-05DA-4CFC-82C8-6528DD09D114}" type="datetime1">
              <a:rPr lang="en-GB" smtClean="0"/>
              <a:pPr/>
              <a:t>11/11/2017</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097303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8351" y="558800"/>
            <a:ext cx="6153151" cy="292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860839" y="284957"/>
            <a:ext cx="2183130" cy="273844"/>
          </a:xfrm>
        </p:spPr>
        <p:txBody>
          <a:bodyPr/>
          <a:lstStyle>
            <a:lvl1pPr algn="r">
              <a:defRPr/>
            </a:lvl1pPr>
          </a:lstStyle>
          <a:p>
            <a:fld id="{05FA7F73-BF8C-42CA-99F7-3175B2369D57}" type="datetime1">
              <a:rPr lang="en-GB" smtClean="0"/>
              <a:pPr/>
              <a:t>11/11/2017</a:t>
            </a:fld>
            <a:endParaRPr lang="en-GB" dirty="0"/>
          </a:p>
        </p:txBody>
      </p:sp>
      <p:sp>
        <p:nvSpPr>
          <p:cNvPr id="5" name="Footer Placeholder 4"/>
          <p:cNvSpPr>
            <a:spLocks noGrp="1"/>
          </p:cNvSpPr>
          <p:nvPr>
            <p:ph type="ftr" sz="quarter" idx="11"/>
          </p:nvPr>
        </p:nvSpPr>
        <p:spPr>
          <a:xfrm>
            <a:off x="514350" y="285751"/>
            <a:ext cx="5243619"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926126265"/>
      </p:ext>
    </p:extLst>
  </p:cSld>
  <p:clrMapOvr>
    <a:masterClrMapping/>
  </p:clrMapOvr>
  <p:extLst mod="1">
    <p:ext uri="{DCECCB84-F9BA-43D5-87BE-67443E8EF086}">
      <p15:sldGuideLst xmlns=""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FAA76-B432-43B8-B874-C0980766D4A7}" type="datetime1">
              <a:rPr lang="en-GB" smtClean="0"/>
              <a:pPr/>
              <a:t>11/11/2017</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14075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2" y="565150"/>
            <a:ext cx="8115299" cy="2101451"/>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768350" y="2731295"/>
            <a:ext cx="7867650" cy="716756"/>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60839" y="285751"/>
            <a:ext cx="2183130" cy="273844"/>
          </a:xfrm>
        </p:spPr>
        <p:txBody>
          <a:bodyPr/>
          <a:lstStyle>
            <a:lvl1pPr algn="r">
              <a:defRPr/>
            </a:lvl1pPr>
          </a:lstStyle>
          <a:p>
            <a:fld id="{0271949F-2691-4C32-A4B2-FF05DEDF4CB3}" type="datetime1">
              <a:rPr lang="en-GB" smtClean="0"/>
              <a:pPr/>
              <a:t>11/11/2017</a:t>
            </a:fld>
            <a:endParaRPr lang="en-GB" dirty="0"/>
          </a:p>
        </p:txBody>
      </p:sp>
      <p:sp>
        <p:nvSpPr>
          <p:cNvPr id="5" name="Footer Placeholder 4"/>
          <p:cNvSpPr>
            <a:spLocks noGrp="1"/>
          </p:cNvSpPr>
          <p:nvPr>
            <p:ph type="ftr" sz="quarter" idx="11"/>
          </p:nvPr>
        </p:nvSpPr>
        <p:spPr>
          <a:xfrm>
            <a:off x="539552" y="4731990"/>
            <a:ext cx="5243619" cy="273049"/>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602120092"/>
      </p:ext>
    </p:extLst>
  </p:cSld>
  <p:clrMapOvr>
    <a:masterClrMapping/>
  </p:clrMapOvr>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BAB9B8-E418-4B3A-9E0B-224A133FFA87}" type="datetime1">
              <a:rPr lang="en-GB" smtClean="0"/>
              <a:pPr/>
              <a:t>11/11/2017</a:t>
            </a:fld>
            <a:endParaRPr lang="en-GB" dirty="0"/>
          </a:p>
        </p:txBody>
      </p:sp>
      <p:sp>
        <p:nvSpPr>
          <p:cNvPr id="6" name="Footer Placeholder 5"/>
          <p:cNvSpPr>
            <a:spLocks noGrp="1"/>
          </p:cNvSpPr>
          <p:nvPr>
            <p:ph type="ftr" sz="quarter" idx="11"/>
          </p:nvPr>
        </p:nvSpPr>
        <p:spPr>
          <a:xfrm>
            <a:off x="35496" y="4766885"/>
            <a:ext cx="5829300"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33059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8" y="1637852"/>
            <a:ext cx="3809993"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349501"/>
            <a:ext cx="3983831"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349501"/>
            <a:ext cx="4000500"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EC2EA7-F727-4BC8-8E6B-1AEA9D0EC18A}" type="datetime1">
              <a:rPr lang="en-GB" smtClean="0"/>
              <a:pPr/>
              <a:t>11/11/2017</a:t>
            </a:fld>
            <a:endParaRPr lang="en-GB" dirty="0"/>
          </a:p>
        </p:txBody>
      </p:sp>
      <p:sp>
        <p:nvSpPr>
          <p:cNvPr id="8" name="Footer Placeholder 7"/>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9" name="Slide Number Placeholder 8"/>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7161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F67E6-67C5-4786-82C7-76DC617B1B73}" type="datetime1">
              <a:rPr lang="en-GB" smtClean="0"/>
              <a:pPr/>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100373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89A1-87BC-4E6A-BE7F-419811AD5C8A}" type="datetime1">
              <a:rPr lang="en-GB" smtClean="0"/>
              <a:pPr/>
              <a:t>11/11/2017</a:t>
            </a:fld>
            <a:endParaRPr lang="en-GB" dirty="0"/>
          </a:p>
        </p:txBody>
      </p:sp>
      <p:sp>
        <p:nvSpPr>
          <p:cNvPr id="3" name="Footer Placeholder 2"/>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4" name="Slide Number Placeholder 3"/>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409993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95436-EB8E-4E47-BA57-8EDE75C0D660}" type="datetime1">
              <a:rPr lang="en-GB" smtClean="0"/>
              <a:pPr/>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83746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95928" y="563432"/>
            <a:ext cx="2733722" cy="41005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02744D-4A4F-4A96-8EC9-FCBA5A985068}" type="datetime1">
              <a:rPr lang="en-GB" smtClean="0"/>
              <a:pPr/>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239490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4"/>
            <a:ext cx="218313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0BC498C7-77CC-4A0B-BF01-962B9B8DC281}" type="datetime1">
              <a:rPr lang="en-GB" smtClean="0"/>
              <a:pPr/>
              <a:t>11/11/2017</a:t>
            </a:fld>
            <a:endParaRPr lang="en-GB" dirty="0"/>
          </a:p>
        </p:txBody>
      </p:sp>
      <p:sp>
        <p:nvSpPr>
          <p:cNvPr id="5" name="Footer Placeholder 4"/>
          <p:cNvSpPr>
            <a:spLocks noGrp="1"/>
          </p:cNvSpPr>
          <p:nvPr>
            <p:ph type="ftr" sz="quarter" idx="3"/>
          </p:nvPr>
        </p:nvSpPr>
        <p:spPr>
          <a:xfrm>
            <a:off x="514350" y="4766885"/>
            <a:ext cx="5829300" cy="273844"/>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dirty="0" smtClean="0"/>
              <a:t>Samuel Simpson Centre Number: 51339 Candidate Number: 6041</a:t>
            </a:r>
          </a:p>
        </p:txBody>
      </p:sp>
      <p:sp>
        <p:nvSpPr>
          <p:cNvPr id="6" name="Slide Number Placeholder 5"/>
          <p:cNvSpPr>
            <a:spLocks noGrp="1"/>
          </p:cNvSpPr>
          <p:nvPr>
            <p:ph type="sldNum" sz="quarter" idx="4"/>
          </p:nvPr>
        </p:nvSpPr>
        <p:spPr>
          <a:xfrm>
            <a:off x="6572250" y="285751"/>
            <a:ext cx="205740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B31EAD7B-CCC0-452B-A52D-F6968E39A2CA}" type="slidenum">
              <a:rPr lang="en-GB" smtClean="0"/>
              <a:pPr/>
              <a:t>‹#›</a:t>
            </a:fld>
            <a:endParaRPr lang="en-GB" dirty="0"/>
          </a:p>
        </p:txBody>
      </p:sp>
    </p:spTree>
    <p:extLst>
      <p:ext uri="{BB962C8B-B14F-4D97-AF65-F5344CB8AC3E}">
        <p14:creationId xmlns="" xmlns:p14="http://schemas.microsoft.com/office/powerpoint/2010/main" val="38605500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4.xml"/><Relationship Id="rId6"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6.wdp"/><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microsoft.com/office/2007/relationships/hdphoto" Target="../media/hdphoto7.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66.xml"/><Relationship Id="rId18" Type="http://schemas.openxmlformats.org/officeDocument/2006/relationships/slide" Target="slide119.xml"/><Relationship Id="rId3" Type="http://schemas.openxmlformats.org/officeDocument/2006/relationships/slide" Target="slide6.xml"/><Relationship Id="rId7" Type="http://schemas.openxmlformats.org/officeDocument/2006/relationships/slide" Target="slide40.xml"/><Relationship Id="rId12" Type="http://schemas.openxmlformats.org/officeDocument/2006/relationships/slide" Target="slide62.xml"/><Relationship Id="rId17" Type="http://schemas.openxmlformats.org/officeDocument/2006/relationships/slide" Target="slide118.xml"/><Relationship Id="rId2" Type="http://schemas.openxmlformats.org/officeDocument/2006/relationships/slide" Target="slide4.xml"/><Relationship Id="rId16" Type="http://schemas.openxmlformats.org/officeDocument/2006/relationships/slide" Target="slide117.xml"/><Relationship Id="rId20" Type="http://schemas.openxmlformats.org/officeDocument/2006/relationships/slide" Target="slide121.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60.xml"/><Relationship Id="rId5" Type="http://schemas.openxmlformats.org/officeDocument/2006/relationships/slide" Target="slide17.xml"/><Relationship Id="rId15" Type="http://schemas.openxmlformats.org/officeDocument/2006/relationships/slide" Target="slide100.xml"/><Relationship Id="rId10" Type="http://schemas.openxmlformats.org/officeDocument/2006/relationships/slide" Target="slide55.xml"/><Relationship Id="rId19" Type="http://schemas.openxmlformats.org/officeDocument/2006/relationships/slide" Target="slide120.xml"/><Relationship Id="rId4" Type="http://schemas.openxmlformats.org/officeDocument/2006/relationships/slide" Target="slide9.xml"/><Relationship Id="rId9" Type="http://schemas.openxmlformats.org/officeDocument/2006/relationships/slide" Target="slide53.xml"/><Relationship Id="rId14" Type="http://schemas.openxmlformats.org/officeDocument/2006/relationships/slide" Target="slide99.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Controlled Assessment</a:t>
            </a:r>
            <a:endParaRPr lang="en-GB" dirty="0"/>
          </a:p>
        </p:txBody>
      </p:sp>
      <p:sp>
        <p:nvSpPr>
          <p:cNvPr id="3" name="Subtitle 2"/>
          <p:cNvSpPr>
            <a:spLocks noGrp="1"/>
          </p:cNvSpPr>
          <p:nvPr>
            <p:ph type="subTitle" idx="1"/>
          </p:nvPr>
        </p:nvSpPr>
        <p:spPr/>
        <p:txBody>
          <a:bodyPr>
            <a:noAutofit/>
          </a:bodyPr>
          <a:lstStyle/>
          <a:p>
            <a:r>
              <a:rPr lang="en-GB" sz="900" dirty="0" smtClean="0"/>
              <a:t>Samuel Simpson</a:t>
            </a:r>
          </a:p>
          <a:p>
            <a:r>
              <a:rPr lang="en-GB" sz="900" dirty="0" smtClean="0"/>
              <a:t>Centre Number: 51339</a:t>
            </a:r>
          </a:p>
          <a:p>
            <a:r>
              <a:rPr lang="en-GB" sz="900" dirty="0" smtClean="0"/>
              <a:t>Candidate Number: 6041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pSp>
        <p:nvGrpSpPr>
          <p:cNvPr id="15"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16"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7"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9"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239737" y="1503615"/>
              <a:ext cx="2484391" cy="135616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21"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539552" y="3297975"/>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Prototyping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3219822"/>
          <a:ext cx="6096000" cy="1260664"/>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Autofit/>
          </a:bodyPr>
          <a:lstStyle/>
          <a:p>
            <a:pPr>
              <a:spcBef>
                <a:spcPts val="0"/>
              </a:spcBef>
              <a:buNone/>
            </a:pPr>
            <a:r>
              <a:rPr lang="en-GB" sz="1100" dirty="0" err="1" smtClean="0"/>
              <a:t>int</a:t>
            </a:r>
            <a:r>
              <a:rPr lang="en-GB" sz="1100" dirty="0" smtClean="0"/>
              <a:t> </a:t>
            </a:r>
            <a:r>
              <a:rPr lang="en-GB" sz="1100" dirty="0" err="1" smtClean="0"/>
              <a:t>PosToIndex</a:t>
            </a:r>
            <a:r>
              <a:rPr lang="en-GB" sz="1100" dirty="0" smtClean="0"/>
              <a:t>(</a:t>
            </a:r>
            <a:r>
              <a:rPr lang="en-GB" sz="1100" dirty="0" err="1" smtClean="0"/>
              <a:t>int</a:t>
            </a:r>
            <a:r>
              <a:rPr lang="en-GB" sz="1100" dirty="0" smtClean="0"/>
              <a:t> </a:t>
            </a:r>
            <a:r>
              <a:rPr lang="en-GB" sz="1100" dirty="0" err="1" smtClean="0"/>
              <a:t>POS_x</a:t>
            </a:r>
            <a:r>
              <a:rPr lang="en-GB" sz="1100" dirty="0" smtClean="0"/>
              <a:t>, </a:t>
            </a:r>
            <a:r>
              <a:rPr lang="en-GB" sz="1100" dirty="0" err="1" smtClean="0"/>
              <a:t>int</a:t>
            </a:r>
            <a:r>
              <a:rPr lang="en-GB" sz="1100" dirty="0" smtClean="0"/>
              <a:t> </a:t>
            </a:r>
            <a:r>
              <a:rPr lang="en-GB" sz="1100" dirty="0" err="1" smtClean="0"/>
              <a:t>POS_y</a:t>
            </a:r>
            <a:r>
              <a:rPr lang="en-GB" sz="1100" dirty="0" smtClean="0"/>
              <a:t>){</a:t>
            </a:r>
          </a:p>
          <a:p>
            <a:pPr>
              <a:spcBef>
                <a:spcPts val="0"/>
              </a:spcBef>
              <a:buNone/>
            </a:pPr>
            <a:r>
              <a:rPr lang="en-GB" sz="1100" dirty="0" smtClean="0"/>
              <a:t>  </a:t>
            </a:r>
            <a:r>
              <a:rPr lang="en-GB" sz="1100" dirty="0" err="1" smtClean="0"/>
              <a:t>int</a:t>
            </a:r>
            <a:r>
              <a:rPr lang="en-GB" sz="1100" dirty="0" smtClean="0"/>
              <a:t> </a:t>
            </a:r>
            <a:r>
              <a:rPr lang="en-GB" sz="1100" dirty="0" err="1" smtClean="0"/>
              <a:t>PIndex</a:t>
            </a:r>
            <a:r>
              <a:rPr lang="en-GB" sz="1100" dirty="0" smtClean="0"/>
              <a:t> = 0;</a:t>
            </a:r>
          </a:p>
          <a:p>
            <a:pPr>
              <a:spcBef>
                <a:spcPts val="0"/>
              </a:spcBef>
              <a:buNone/>
            </a:pPr>
            <a:r>
              <a:rPr lang="en-GB" sz="1100" dirty="0" smtClean="0"/>
              <a:t>  </a:t>
            </a:r>
            <a:r>
              <a:rPr lang="en-GB" sz="1100" dirty="0" err="1" smtClean="0"/>
              <a:t>bool</a:t>
            </a:r>
            <a:r>
              <a:rPr lang="en-GB" sz="1100" dirty="0" smtClean="0"/>
              <a:t> </a:t>
            </a:r>
            <a:r>
              <a:rPr lang="en-GB" sz="1100" dirty="0" err="1" smtClean="0"/>
              <a:t>isupperpanel</a:t>
            </a:r>
            <a:r>
              <a:rPr lang="en-GB" sz="1100" dirty="0" smtClean="0"/>
              <a:t> = </a:t>
            </a:r>
            <a:r>
              <a:rPr lang="en-GB" sz="1100" dirty="0" err="1" smtClean="0"/>
              <a:t>POS_y</a:t>
            </a:r>
            <a:r>
              <a:rPr lang="en-GB" sz="1100" dirty="0" smtClean="0"/>
              <a:t> &gt; 7;</a:t>
            </a:r>
          </a:p>
          <a:p>
            <a:pPr>
              <a:spcBef>
                <a:spcPts val="0"/>
              </a:spcBef>
              <a:buNone/>
            </a:pPr>
            <a:r>
              <a:rPr lang="en-GB" sz="1100" dirty="0" smtClean="0"/>
              <a:t>  if (</a:t>
            </a:r>
            <a:r>
              <a:rPr lang="en-GB" sz="1100" dirty="0" err="1" smtClean="0"/>
              <a:t>POS_x</a:t>
            </a:r>
            <a:r>
              <a:rPr lang="en-GB" sz="1100" dirty="0" smtClean="0"/>
              <a:t> % 2 == 0){</a:t>
            </a:r>
          </a:p>
          <a:p>
            <a:pPr>
              <a:spcBef>
                <a:spcPts val="0"/>
              </a:spcBef>
              <a:buNone/>
            </a:pPr>
            <a:r>
              <a:rPr lang="en-GB" sz="1100" dirty="0" smtClean="0"/>
              <a:t>    if (</a:t>
            </a:r>
            <a:r>
              <a:rPr lang="en-GB" sz="1100" dirty="0" err="1" smtClean="0"/>
              <a:t>isupperpanel</a:t>
            </a:r>
            <a:r>
              <a:rPr lang="en-GB" sz="1100" dirty="0" smtClean="0"/>
              <a:t>) {</a:t>
            </a:r>
          </a:p>
          <a:p>
            <a:pPr>
              <a:spcBef>
                <a:spcPts val="0"/>
              </a:spcBef>
              <a:buNone/>
            </a:pPr>
            <a:r>
              <a:rPr lang="en-GB" sz="1100" dirty="0" smtClean="0"/>
              <a:t>      </a:t>
            </a:r>
            <a:r>
              <a:rPr lang="en-GB" sz="1100" dirty="0" err="1" smtClean="0"/>
              <a:t>PIndex</a:t>
            </a:r>
            <a:r>
              <a:rPr lang="en-GB" sz="1100" dirty="0" smtClean="0"/>
              <a:t> = 23 -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a:t>
            </a:r>
            <a:r>
              <a:rPr lang="en-GB" sz="1100" dirty="0" err="1" smtClean="0"/>
              <a:t>PIndex</a:t>
            </a:r>
            <a:r>
              <a:rPr lang="en-GB" sz="1100" dirty="0" smtClean="0"/>
              <a:t> = 7 -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a:t>
            </a:r>
            <a:r>
              <a:rPr lang="en-GB" sz="1100" dirty="0" err="1" smtClean="0"/>
              <a:t>PIndex</a:t>
            </a:r>
            <a:r>
              <a:rPr lang="en-GB" sz="1100" dirty="0" smtClean="0"/>
              <a:t>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a:t>
            </a:r>
            <a:r>
              <a:rPr lang="en-GB" sz="1100" dirty="0" err="1" smtClean="0"/>
              <a:t>PIndex</a:t>
            </a:r>
            <a:r>
              <a:rPr lang="en-GB" sz="1100" dirty="0" smtClean="0"/>
              <a:t> += 8*(31-POS_x);</a:t>
            </a:r>
          </a:p>
          <a:p>
            <a:pPr>
              <a:spcBef>
                <a:spcPts val="0"/>
              </a:spcBef>
              <a:buNone/>
            </a:pPr>
            <a:r>
              <a:rPr lang="en-GB" sz="1100" dirty="0" smtClean="0"/>
              <a:t>  if (</a:t>
            </a:r>
            <a:r>
              <a:rPr lang="en-GB" sz="1100" dirty="0" err="1" smtClean="0"/>
              <a:t>isupperpanel</a:t>
            </a:r>
            <a:r>
              <a:rPr lang="en-GB" sz="1100" dirty="0" smtClean="0"/>
              <a:t>) {</a:t>
            </a:r>
          </a:p>
          <a:p>
            <a:pPr>
              <a:spcBef>
                <a:spcPts val="0"/>
              </a:spcBef>
              <a:buNone/>
            </a:pPr>
            <a:r>
              <a:rPr lang="en-GB" sz="1100" dirty="0" smtClean="0"/>
              <a:t>    </a:t>
            </a:r>
            <a:r>
              <a:rPr lang="en-GB" sz="1100" dirty="0" err="1" smtClean="0"/>
              <a:t>PIndex</a:t>
            </a:r>
            <a:r>
              <a:rPr lang="en-GB" sz="1100" dirty="0" smtClean="0"/>
              <a:t> += 248;</a:t>
            </a:r>
          </a:p>
          <a:p>
            <a:pPr>
              <a:spcBef>
                <a:spcPts val="0"/>
              </a:spcBef>
              <a:buNone/>
            </a:pPr>
            <a:r>
              <a:rPr lang="en-GB" sz="1100" dirty="0" smtClean="0"/>
              <a:t>  }</a:t>
            </a:r>
          </a:p>
          <a:p>
            <a:pPr>
              <a:spcBef>
                <a:spcPts val="0"/>
              </a:spcBef>
              <a:buNone/>
            </a:pPr>
            <a:r>
              <a:rPr lang="en-GB" sz="1100" dirty="0" smtClean="0"/>
              <a:t>  return </a:t>
            </a:r>
            <a:r>
              <a:rPr lang="en-GB" sz="1100" dirty="0" err="1" smtClean="0"/>
              <a:t>PIndex</a:t>
            </a:r>
            <a:r>
              <a:rPr lang="en-GB" sz="1100" dirty="0" smtClean="0"/>
              <a:t>;</a:t>
            </a:r>
          </a:p>
          <a:p>
            <a:pPr>
              <a:spcBef>
                <a:spcPts val="0"/>
              </a:spcBef>
              <a:buNone/>
            </a:pPr>
            <a:r>
              <a:rPr lang="en-GB" sz="1100"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304181"/>
            <a:ext cx="7499350" cy="3163788"/>
          </a:xfrm>
          <a:prstGeom prst="rect">
            <a:avLst/>
          </a:prstGeom>
          <a:noFill/>
        </p:spPr>
      </p:pic>
      <p:sp>
        <p:nvSpPr>
          <p:cNvPr id="6" name="TextBox 5"/>
          <p:cNvSpPr txBox="1"/>
          <p:nvPr/>
        </p:nvSpPr>
        <p:spPr>
          <a:xfrm>
            <a:off x="3131840" y="843558"/>
            <a:ext cx="186301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1331640" y="915566"/>
            <a:ext cx="1574470"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7" y="4515966"/>
            <a:ext cx="2590774"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4569972"/>
            <a:ext cx="158088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3327834"/>
            <a:ext cx="1440160" cy="1296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3381840"/>
            <a:ext cx="1152128" cy="1188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063346" y="1212890"/>
            <a:ext cx="796686" cy="2294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15816" y="1275606"/>
            <a:ext cx="108012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452580" y="2027971"/>
            <a:ext cx="6238840" cy="2632011"/>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l="11594" t="23740" r="8696"/>
          <a:stretch>
            <a:fillRect/>
          </a:stretch>
        </p:blipFill>
        <p:spPr bwMode="auto">
          <a:xfrm>
            <a:off x="2012979" y="2283718"/>
            <a:ext cx="5118042" cy="2448272"/>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Initial Light Test: Code for Setting Each LED</a:t>
            </a:r>
            <a:endParaRPr lang="en-GB" sz="2800"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l="13117" t="13117" r="5561"/>
          <a:stretch>
            <a:fillRect/>
          </a:stretch>
        </p:blipFill>
        <p:spPr bwMode="auto">
          <a:xfrm>
            <a:off x="2339752" y="2355726"/>
            <a:ext cx="4464496" cy="2384884"/>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Initial Light Test: Code for looping through LEDs</a:t>
            </a:r>
            <a:endParaRPr lang="en-GB" sz="2800" dirty="0"/>
          </a:p>
        </p:txBody>
      </p:sp>
      <p:sp>
        <p:nvSpPr>
          <p:cNvPr id="8" name="Content Placeholder 7"/>
          <p:cNvSpPr>
            <a:spLocks noGrp="1"/>
          </p:cNvSpPr>
          <p:nvPr>
            <p:ph sz="half" idx="1"/>
          </p:nvPr>
        </p:nvSpPr>
        <p:spPr/>
        <p:txBody>
          <a:bodyPr>
            <a:noAutofit/>
          </a:bodyPr>
          <a:lstStyle/>
          <a:p>
            <a:pPr>
              <a:spcBef>
                <a:spcPts val="0"/>
              </a:spcBef>
              <a:buNone/>
            </a:pPr>
            <a:r>
              <a:rPr lang="en-GB" sz="900" dirty="0" smtClean="0"/>
              <a:t>void loop() {</a:t>
            </a:r>
          </a:p>
          <a:p>
            <a:pPr>
              <a:spcBef>
                <a:spcPts val="0"/>
              </a:spcBef>
              <a:buNone/>
            </a:pPr>
            <a:r>
              <a:rPr lang="en-GB" sz="900" dirty="0" smtClean="0"/>
              <a:t>  // put your main code here, to run repeatedly:</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(xi,yi,255,0,0);</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(xi,yi,0,255,0);</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(xi,yi,0,0,255);</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p:txBody>
      </p:sp>
      <p:sp>
        <p:nvSpPr>
          <p:cNvPr id="9" name="Content Placeholder 8"/>
          <p:cNvSpPr>
            <a:spLocks noGrp="1"/>
          </p:cNvSpPr>
          <p:nvPr>
            <p:ph sz="half" idx="2"/>
          </p:nvPr>
        </p:nvSpPr>
        <p:spPr/>
        <p:txBody>
          <a:bodyPr>
            <a:normAutofit/>
          </a:bodyPr>
          <a:lstStyle/>
          <a:p>
            <a:pPr>
              <a:spcBef>
                <a:spcPts val="0"/>
              </a:spcBef>
              <a:buNone/>
            </a:pPr>
            <a:r>
              <a:rPr lang="en-GB" sz="1000" b="1" dirty="0" smtClean="0"/>
              <a:t>Continued.</a:t>
            </a:r>
          </a:p>
          <a:p>
            <a:pPr>
              <a:spcBef>
                <a:spcPts val="0"/>
              </a:spcBef>
              <a:buNone/>
            </a:pPr>
            <a:endParaRPr lang="en-GB" sz="1000" dirty="0" smtClean="0"/>
          </a:p>
          <a:p>
            <a:pPr>
              <a:spcBef>
                <a:spcPts val="0"/>
              </a:spcBef>
              <a:buNone/>
            </a:pPr>
            <a:r>
              <a:rPr lang="en-GB" sz="1000" dirty="0" smtClean="0"/>
              <a:t>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spcBef>
                <a:spcPts val="0"/>
              </a:spcBef>
              <a:buNone/>
            </a:pPr>
            <a:r>
              <a:rPr lang="en-GB" sz="1000" dirty="0" smtClean="0"/>
              <a:t>    for (</a:t>
            </a:r>
            <a:r>
              <a:rPr lang="en-GB" sz="1000" dirty="0" err="1" smtClean="0"/>
              <a:t>int</a:t>
            </a:r>
            <a:r>
              <a:rPr lang="en-GB" sz="1000" dirty="0" smtClean="0"/>
              <a:t> xi = 0; xi &lt; 32; xi++ ){</a:t>
            </a:r>
          </a:p>
          <a:p>
            <a:pPr>
              <a:spcBef>
                <a:spcPts val="0"/>
              </a:spcBef>
              <a:buNone/>
            </a:pPr>
            <a:r>
              <a:rPr lang="en-GB" sz="1000" dirty="0" smtClean="0"/>
              <a:t>      </a:t>
            </a:r>
            <a:r>
              <a:rPr lang="en-GB" sz="1000" dirty="0" err="1" smtClean="0"/>
              <a:t>setLED</a:t>
            </a:r>
            <a:r>
              <a:rPr lang="en-GB" sz="1000" dirty="0" smtClean="0"/>
              <a:t>(xi,yi,255,255,255);</a:t>
            </a:r>
          </a:p>
          <a:p>
            <a:pPr>
              <a:spcBef>
                <a:spcPts val="0"/>
              </a:spcBef>
              <a:buNone/>
            </a:pPr>
            <a:r>
              <a:rPr lang="en-GB" sz="1000" dirty="0" smtClean="0"/>
              <a:t>      </a:t>
            </a:r>
            <a:r>
              <a:rPr lang="en-GB" sz="1000" dirty="0" err="1" smtClean="0"/>
              <a:t>FastLED.show</a:t>
            </a:r>
            <a:r>
              <a:rPr lang="en-GB" sz="1000" dirty="0" smtClean="0"/>
              <a:t>();</a:t>
            </a:r>
          </a:p>
          <a:p>
            <a:pPr>
              <a:spcBef>
                <a:spcPts val="0"/>
              </a:spcBef>
              <a:buNone/>
            </a:pPr>
            <a:r>
              <a:rPr lang="en-GB" sz="1000" dirty="0" smtClean="0"/>
              <a:t>      delay(</a:t>
            </a:r>
            <a:r>
              <a:rPr lang="en-GB" sz="1000" dirty="0" err="1" smtClean="0"/>
              <a:t>step_delay</a:t>
            </a:r>
            <a:r>
              <a:rPr lang="en-GB" sz="1000" dirty="0" smtClean="0"/>
              <a:t>);</a:t>
            </a:r>
          </a:p>
          <a:p>
            <a:pPr>
              <a:spcBef>
                <a:spcPts val="0"/>
              </a:spcBef>
              <a:buNone/>
            </a:pPr>
            <a:r>
              <a:rPr lang="en-GB" sz="1000" dirty="0" smtClean="0"/>
              <a:t>    }</a:t>
            </a:r>
          </a:p>
          <a:p>
            <a:pPr>
              <a:spcBef>
                <a:spcPts val="0"/>
              </a:spcBef>
              <a:buNone/>
            </a:pPr>
            <a:r>
              <a:rPr lang="en-GB" sz="1000" dirty="0" smtClean="0"/>
              <a:t>  }</a:t>
            </a:r>
          </a:p>
          <a:p>
            <a:pPr>
              <a:spcBef>
                <a:spcPts val="0"/>
              </a:spcBef>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spcBef>
                <a:spcPts val="0"/>
              </a:spcBef>
              <a:buNone/>
            </a:pPr>
            <a:r>
              <a:rPr lang="en-GB" sz="1000" dirty="0" smtClean="0"/>
              <a:t>    for (</a:t>
            </a:r>
            <a:r>
              <a:rPr lang="en-GB" sz="1000" dirty="0" err="1" smtClean="0"/>
              <a:t>int</a:t>
            </a:r>
            <a:r>
              <a:rPr lang="en-GB" sz="1000" dirty="0" smtClean="0"/>
              <a:t> xi = 0; xi &lt; 32; xi++ ){</a:t>
            </a:r>
          </a:p>
          <a:p>
            <a:pPr>
              <a:spcBef>
                <a:spcPts val="0"/>
              </a:spcBef>
              <a:buNone/>
            </a:pPr>
            <a:r>
              <a:rPr lang="en-GB" sz="1000" dirty="0" smtClean="0"/>
              <a:t>      </a:t>
            </a:r>
            <a:r>
              <a:rPr lang="en-GB" sz="1000" dirty="0" err="1" smtClean="0"/>
              <a:t>setLED</a:t>
            </a:r>
            <a:r>
              <a:rPr lang="en-GB" sz="1000" dirty="0" smtClean="0"/>
              <a:t>(xi,yi,0,0,0);</a:t>
            </a:r>
          </a:p>
          <a:p>
            <a:pPr>
              <a:spcBef>
                <a:spcPts val="0"/>
              </a:spcBef>
              <a:buNone/>
            </a:pPr>
            <a:r>
              <a:rPr lang="en-GB" sz="1000" dirty="0" smtClean="0"/>
              <a:t>    }</a:t>
            </a:r>
          </a:p>
          <a:p>
            <a:pPr>
              <a:spcBef>
                <a:spcPts val="0"/>
              </a:spcBef>
              <a:buNone/>
            </a:pPr>
            <a:r>
              <a:rPr lang="en-GB" sz="1000" dirty="0" smtClean="0"/>
              <a:t>  }</a:t>
            </a:r>
          </a:p>
          <a:p>
            <a:pPr>
              <a:spcBef>
                <a:spcPts val="0"/>
              </a:spcBef>
              <a:buNone/>
            </a:pPr>
            <a:r>
              <a:rPr lang="en-GB" sz="1000" dirty="0" smtClean="0"/>
              <a:t>  </a:t>
            </a:r>
            <a:r>
              <a:rPr lang="en-GB" sz="1000" dirty="0" err="1" smtClean="0"/>
              <a:t>FastLED.show</a:t>
            </a:r>
            <a:r>
              <a:rPr lang="en-GB" sz="1000" dirty="0" smtClean="0"/>
              <a:t>();</a:t>
            </a:r>
          </a:p>
          <a:p>
            <a:pPr>
              <a:spcBef>
                <a:spcPts val="0"/>
              </a:spcBef>
              <a:buNone/>
            </a:pPr>
            <a:r>
              <a:rPr lang="en-GB" sz="1000" dirty="0" smtClean="0"/>
              <a:t>}</a:t>
            </a:r>
          </a:p>
          <a:p>
            <a:pPr>
              <a:spcBef>
                <a:spcPts val="0"/>
              </a:spcBef>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t="6067"/>
          <a:stretch>
            <a:fillRect/>
          </a:stretch>
        </p:blipFill>
        <p:spPr bwMode="auto">
          <a:xfrm>
            <a:off x="2198272" y="2571750"/>
            <a:ext cx="4747456" cy="2229712"/>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688" y="3795886"/>
            <a:ext cx="1390846" cy="1036075"/>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t>PRODUCT: </a:t>
            </a:r>
            <a:r>
              <a:rPr lang="en-GB" sz="1800" dirty="0" smtClean="0"/>
              <a:t>RGB 32*32 Screen Audio LED Level Meter Display Spectrum Analyser DIY Amplifier</a:t>
            </a:r>
            <a:endParaRPr lang="en-GB" dirty="0"/>
          </a:p>
        </p:txBody>
      </p:sp>
      <p:sp>
        <p:nvSpPr>
          <p:cNvPr id="5" name="Content Placeholder 4"/>
          <p:cNvSpPr>
            <a:spLocks noGrp="1"/>
          </p:cNvSpPr>
          <p:nvPr>
            <p:ph sz="half" idx="1"/>
          </p:nvPr>
        </p:nvSpPr>
        <p:spPr/>
        <p:txBody>
          <a:bodyPr>
            <a:normAutofit fontScale="40000" lnSpcReduction="20000"/>
          </a:bodyPr>
          <a:lstStyle/>
          <a:p>
            <a:pPr>
              <a:lnSpc>
                <a:spcPct val="120000"/>
              </a:lnSpc>
              <a:spcBef>
                <a:spcPts val="0"/>
              </a:spcBef>
              <a:buNone/>
            </a:pPr>
            <a:r>
              <a:rPr lang="en-GB" dirty="0" smtClean="0"/>
              <a:t>Parameters:</a:t>
            </a:r>
          </a:p>
          <a:p>
            <a:pPr>
              <a:lnSpc>
                <a:spcPct val="120000"/>
              </a:lnSpc>
              <a:spcBef>
                <a:spcPts val="0"/>
              </a:spcBef>
            </a:pPr>
            <a:r>
              <a:rPr lang="en-GB" dirty="0" smtClean="0"/>
              <a:t>Power from: USB 5V,150mA	</a:t>
            </a:r>
          </a:p>
          <a:p>
            <a:pPr>
              <a:lnSpc>
                <a:spcPct val="120000"/>
              </a:lnSpc>
              <a:spcBef>
                <a:spcPts val="0"/>
              </a:spcBef>
            </a:pPr>
            <a:r>
              <a:rPr lang="en-GB" dirty="0" smtClean="0"/>
              <a:t>Box size:275mm*170mm</a:t>
            </a:r>
          </a:p>
          <a:p>
            <a:pPr>
              <a:lnSpc>
                <a:spcPct val="120000"/>
              </a:lnSpc>
              <a:spcBef>
                <a:spcPts val="0"/>
              </a:spcBef>
            </a:pPr>
            <a:r>
              <a:rPr lang="en-GB" dirty="0" smtClean="0"/>
              <a:t>LED size:250mm(W)*150mm(H)</a:t>
            </a:r>
          </a:p>
          <a:p>
            <a:pPr>
              <a:lnSpc>
                <a:spcPct val="120000"/>
              </a:lnSpc>
              <a:spcBef>
                <a:spcPts val="0"/>
              </a:spcBef>
            </a:pPr>
            <a:r>
              <a:rPr lang="en-GB" dirty="0" smtClean="0"/>
              <a:t>32*32 matrix LED display.</a:t>
            </a:r>
          </a:p>
          <a:p>
            <a:pPr>
              <a:lnSpc>
                <a:spcPct val="120000"/>
              </a:lnSpc>
              <a:spcBef>
                <a:spcPts val="0"/>
              </a:spcBef>
            </a:pPr>
            <a:r>
              <a:rPr lang="en-GB" dirty="0" smtClean="0"/>
              <a:t>Net weight: 0.5Kg (0.8Kg with package)</a:t>
            </a:r>
          </a:p>
          <a:p>
            <a:pPr>
              <a:lnSpc>
                <a:spcPct val="120000"/>
              </a:lnSpc>
              <a:spcBef>
                <a:spcPts val="0"/>
              </a:spcBef>
              <a:buNone/>
            </a:pPr>
            <a:r>
              <a:rPr lang="en-GB" dirty="0" smtClean="0"/>
              <a:t>Features:</a:t>
            </a:r>
          </a:p>
          <a:p>
            <a:pPr>
              <a:lnSpc>
                <a:spcPct val="120000"/>
              </a:lnSpc>
              <a:spcBef>
                <a:spcPts val="0"/>
              </a:spcBef>
            </a:pPr>
            <a:r>
              <a:rPr lang="en-GB" dirty="0" smtClean="0"/>
              <a:t>the LED will dance with the music.</a:t>
            </a:r>
          </a:p>
          <a:p>
            <a:pPr>
              <a:lnSpc>
                <a:spcPct val="120000"/>
              </a:lnSpc>
              <a:spcBef>
                <a:spcPts val="0"/>
              </a:spcBef>
            </a:pPr>
            <a:r>
              <a:rPr lang="en-GB" dirty="0" smtClean="0"/>
              <a:t>with memory function （need install the battery）</a:t>
            </a:r>
          </a:p>
          <a:p>
            <a:pPr>
              <a:lnSpc>
                <a:spcPct val="120000"/>
              </a:lnSpc>
              <a:spcBef>
                <a:spcPts val="0"/>
              </a:spcBef>
            </a:pPr>
            <a:r>
              <a:rPr lang="en-GB" dirty="0" smtClean="0"/>
              <a:t>5 style display mode</a:t>
            </a:r>
          </a:p>
          <a:p>
            <a:pPr>
              <a:lnSpc>
                <a:spcPct val="120000"/>
              </a:lnSpc>
              <a:spcBef>
                <a:spcPts val="0"/>
              </a:spcBef>
            </a:pPr>
            <a:r>
              <a:rPr lang="en-GB" dirty="0" smtClean="0"/>
              <a:t>Can display the year / month / date / hour / min / week</a:t>
            </a:r>
          </a:p>
          <a:p>
            <a:pPr>
              <a:lnSpc>
                <a:spcPct val="120000"/>
              </a:lnSpc>
              <a:spcBef>
                <a:spcPts val="0"/>
              </a:spcBef>
            </a:pPr>
            <a:r>
              <a:rPr lang="en-GB" dirty="0" smtClean="0"/>
              <a:t>Can adjust the LED speed / L&amp;R channel display mode / Gain / Sensitivity / brightness</a:t>
            </a:r>
          </a:p>
          <a:p>
            <a:pPr>
              <a:lnSpc>
                <a:spcPct val="120000"/>
              </a:lnSpc>
              <a:spcBef>
                <a:spcPts val="0"/>
              </a:spcBef>
            </a:pPr>
            <a:r>
              <a:rPr lang="en-GB" dirty="0" smtClean="0"/>
              <a:t>The display frequency range is: 300/600/900/1.2K/1.5K/1.8K/2.1K/2.4K/2.7K/3K/3.3K/3.6K/3.9K/4.2K/4.5K/4.8K/5.1K/5.4K.......total 32 rows. </a:t>
            </a:r>
          </a:p>
          <a:p>
            <a:pPr>
              <a:lnSpc>
                <a:spcPct val="120000"/>
              </a:lnSpc>
              <a:spcBef>
                <a:spcPts val="0"/>
              </a:spcBef>
            </a:pPr>
            <a:r>
              <a:rPr lang="en-GB" dirty="0" smtClean="0"/>
              <a:t>Package included:</a:t>
            </a:r>
          </a:p>
          <a:p>
            <a:pPr>
              <a:lnSpc>
                <a:spcPct val="120000"/>
              </a:lnSpc>
              <a:spcBef>
                <a:spcPts val="0"/>
              </a:spcBef>
            </a:pPr>
            <a:r>
              <a:rPr lang="en-GB" dirty="0" smtClean="0"/>
              <a:t>1x LED display panel</a:t>
            </a:r>
          </a:p>
          <a:p>
            <a:pPr>
              <a:lnSpc>
                <a:spcPct val="120000"/>
              </a:lnSpc>
              <a:spcBef>
                <a:spcPts val="0"/>
              </a:spcBef>
            </a:pPr>
            <a:r>
              <a:rPr lang="en-GB" dirty="0" smtClean="0"/>
              <a:t>1x stand</a:t>
            </a:r>
          </a:p>
          <a:p>
            <a:pPr>
              <a:lnSpc>
                <a:spcPct val="120000"/>
              </a:lnSpc>
              <a:spcBef>
                <a:spcPts val="0"/>
              </a:spcBef>
            </a:pPr>
            <a:r>
              <a:rPr lang="en-GB" dirty="0" smtClean="0"/>
              <a:t>1x USB cable</a:t>
            </a:r>
          </a:p>
          <a:p>
            <a:pPr>
              <a:lnSpc>
                <a:spcPct val="120000"/>
              </a:lnSpc>
              <a:spcBef>
                <a:spcPts val="0"/>
              </a:spcBef>
            </a:pPr>
            <a:r>
              <a:rPr lang="en-GB" dirty="0" smtClean="0"/>
              <a:t>1x 3.5mm cable</a:t>
            </a:r>
          </a:p>
          <a:p>
            <a:pPr>
              <a:lnSpc>
                <a:spcPct val="120000"/>
              </a:lnSpc>
              <a:spcBef>
                <a:spcPts val="0"/>
              </a:spcBef>
            </a:pPr>
            <a:endParaRPr lang="en-GB" dirty="0"/>
          </a:p>
        </p:txBody>
      </p:sp>
      <p:graphicFrame>
        <p:nvGraphicFramePr>
          <p:cNvPr id="12" name="Content Placeholder 11"/>
          <p:cNvGraphicFramePr>
            <a:graphicFrameLocks noGrp="1"/>
          </p:cNvGraphicFramePr>
          <p:nvPr>
            <p:ph sz="half" idx="2"/>
          </p:nvPr>
        </p:nvGraphicFramePr>
        <p:xfrm>
          <a:off x="4644008" y="1419622"/>
          <a:ext cx="4360539" cy="3662144"/>
        </p:xfrm>
        <a:graphic>
          <a:graphicData uri="http://schemas.openxmlformats.org/drawingml/2006/table">
            <a:tbl>
              <a:tblPr firstRow="1" bandRow="1">
                <a:tableStyleId>{5C22544A-7EE6-4342-B048-85BDC9FD1C3A}</a:tableStyleId>
              </a:tblPr>
              <a:tblGrid>
                <a:gridCol w="1453513"/>
                <a:gridCol w="1453513"/>
                <a:gridCol w="1453513"/>
              </a:tblGrid>
              <a:tr h="216024">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9994">
                <a:tc>
                  <a:txBody>
                    <a:bodyPr/>
                    <a:lstStyle/>
                    <a:p>
                      <a:r>
                        <a:rPr lang="en-GB" sz="1000" dirty="0"/>
                        <a:t>Cost</a:t>
                      </a:r>
                    </a:p>
                  </a:txBody>
                  <a:tcPr/>
                </a:tc>
                <a:tc>
                  <a:txBody>
                    <a:bodyPr/>
                    <a:lstStyle/>
                    <a:p>
                      <a:r>
                        <a:rPr lang="en-GB" sz="600" dirty="0"/>
                        <a:t>£61.75</a:t>
                      </a:r>
                      <a:r>
                        <a:rPr lang="en-GB" sz="600" baseline="0" dirty="0"/>
                        <a:t> + £9 P+P</a:t>
                      </a:r>
                      <a:endParaRPr lang="en-GB" sz="600" dirty="0"/>
                    </a:p>
                  </a:txBody>
                  <a:tcPr/>
                </a:tc>
                <a:tc>
                  <a:txBody>
                    <a:bodyPr/>
                    <a:lstStyle/>
                    <a:p>
                      <a:r>
                        <a:rPr lang="en-GB" sz="600" dirty="0"/>
                        <a:t>Expensive</a:t>
                      </a:r>
                      <a:r>
                        <a:rPr lang="en-GB" sz="600" baseline="0" dirty="0"/>
                        <a:t> for what it </a:t>
                      </a:r>
                      <a:r>
                        <a:rPr lang="en-GB" sz="600" baseline="0" dirty="0" smtClean="0"/>
                        <a:t>is as it has a cheap plastic case which looks like it would break easily</a:t>
                      </a:r>
                      <a:endParaRPr lang="en-GB" sz="600" dirty="0"/>
                    </a:p>
                  </a:txBody>
                  <a:tcPr/>
                </a:tc>
              </a:tr>
              <a:tr h="600302">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½ Kg</a:t>
                      </a:r>
                    </a:p>
                    <a:p>
                      <a:r>
                        <a:rPr lang="en-GB" sz="600" baseline="0" dirty="0"/>
                        <a:t>Coloured Leds</a:t>
                      </a:r>
                    </a:p>
                    <a:p>
                      <a:r>
                        <a:rPr lang="en-GB" sz="600" baseline="0" dirty="0"/>
                        <a:t>Large (25x15cm)</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a:t>
                      </a:r>
                      <a:r>
                        <a:rPr lang="en-GB" sz="600" baseline="0" dirty="0" smtClean="0"/>
                        <a:t>colours</a:t>
                      </a:r>
                    </a:p>
                    <a:p>
                      <a:r>
                        <a:rPr lang="en-GB" sz="600" baseline="0" dirty="0" smtClean="0"/>
                        <a:t>The casing material makes the product look cheap</a:t>
                      </a:r>
                      <a:endParaRPr lang="en-GB" sz="600" dirty="0"/>
                    </a:p>
                  </a:txBody>
                  <a:tcPr/>
                </a:tc>
              </a:tr>
              <a:tr h="406021">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all the electronics are visible and the product looks cheap because of the casing material</a:t>
                      </a:r>
                      <a:endParaRPr lang="en-GB" sz="600" dirty="0"/>
                    </a:p>
                  </a:txBody>
                  <a:tcPr/>
                </a:tc>
              </a:tr>
              <a:tr h="295110">
                <a:tc>
                  <a:txBody>
                    <a:bodyPr/>
                    <a:lstStyle/>
                    <a:p>
                      <a:r>
                        <a:rPr lang="en-GB" sz="1000" dirty="0"/>
                        <a:t>Materials</a:t>
                      </a:r>
                    </a:p>
                  </a:txBody>
                  <a:tcPr/>
                </a:tc>
                <a:tc>
                  <a:txBody>
                    <a:bodyPr/>
                    <a:lstStyle/>
                    <a:p>
                      <a:r>
                        <a:rPr lang="en-GB" sz="600" dirty="0" smtClean="0"/>
                        <a:t>Plastic/PCB/Acrylic</a:t>
                      </a:r>
                      <a:endParaRPr lang="en-GB" sz="600" dirty="0"/>
                    </a:p>
                  </a:txBody>
                  <a:tcPr/>
                </a:tc>
                <a:tc>
                  <a:txBody>
                    <a:bodyPr/>
                    <a:lstStyle/>
                    <a:p>
                      <a:r>
                        <a:rPr lang="en-GB" sz="600" dirty="0" smtClean="0"/>
                        <a:t>It</a:t>
                      </a:r>
                      <a:r>
                        <a:rPr lang="en-GB" sz="600" baseline="0" dirty="0" smtClean="0"/>
                        <a:t> is made of cheap materials as it is not a very high quality product</a:t>
                      </a:r>
                      <a:endParaRPr lang="en-GB" sz="600" dirty="0"/>
                    </a:p>
                  </a:txBody>
                  <a:tcPr/>
                </a:tc>
              </a:tr>
              <a:tr h="484102">
                <a:tc>
                  <a:txBody>
                    <a:bodyPr/>
                    <a:lstStyle/>
                    <a:p>
                      <a:r>
                        <a:rPr lang="en-GB" sz="1000" dirty="0"/>
                        <a:t>Environment</a:t>
                      </a:r>
                    </a:p>
                  </a:txBody>
                  <a:tcPr/>
                </a:tc>
                <a:tc>
                  <a:txBody>
                    <a:bodyPr/>
                    <a:lstStyle/>
                    <a:p>
                      <a:r>
                        <a:rPr lang="en-GB" sz="600" dirty="0"/>
                        <a:t>Nothing Recyclable</a:t>
                      </a:r>
                    </a:p>
                  </a:txBody>
                  <a:tcPr/>
                </a:tc>
                <a:tc>
                  <a:txBody>
                    <a:bodyPr/>
                    <a:lstStyle/>
                    <a:p>
                      <a:r>
                        <a:rPr lang="en-GB" sz="600" dirty="0"/>
                        <a:t>Not Environmentally</a:t>
                      </a:r>
                      <a:r>
                        <a:rPr lang="en-GB" sz="600" baseline="0" dirty="0"/>
                        <a:t> </a:t>
                      </a:r>
                      <a:r>
                        <a:rPr lang="en-GB" sz="600" baseline="0" dirty="0" smtClean="0"/>
                        <a:t>Friendly as the product is made using plastic which is recyclable in some case but as it is a mixture of plastics and it contains electronics it is not recyclable</a:t>
                      </a:r>
                      <a:endParaRPr lang="en-GB" sz="600" dirty="0"/>
                    </a:p>
                  </a:txBody>
                  <a:tcPr/>
                </a:tc>
              </a:tr>
              <a:tr h="484102">
                <a:tc>
                  <a:txBody>
                    <a:bodyPr/>
                    <a:lstStyle/>
                    <a:p>
                      <a:r>
                        <a:rPr lang="en-GB" sz="1000" dirty="0"/>
                        <a:t>Safety</a:t>
                      </a:r>
                    </a:p>
                  </a:txBody>
                  <a:tcPr/>
                </a:tc>
                <a:tc>
                  <a:txBody>
                    <a:bodyPr/>
                    <a:lstStyle/>
                    <a:p>
                      <a:r>
                        <a:rPr lang="en-GB" sz="600" dirty="0"/>
                        <a:t>5v @ 150mA</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rounded corners</a:t>
                      </a:r>
                      <a:endParaRPr lang="en-GB" sz="600" dirty="0"/>
                    </a:p>
                  </a:txBody>
                  <a:tcPr/>
                </a:tc>
              </a:tr>
              <a:tr h="379994">
                <a:tc>
                  <a:txBody>
                    <a:bodyPr/>
                    <a:lstStyle/>
                    <a:p>
                      <a:r>
                        <a:rPr lang="en-GB" sz="1000" dirty="0"/>
                        <a:t>Function</a:t>
                      </a:r>
                    </a:p>
                  </a:txBody>
                  <a:tcPr/>
                </a:tc>
                <a:tc>
                  <a:txBody>
                    <a:bodyPr/>
                    <a:lstStyle/>
                    <a:p>
                      <a:r>
                        <a:rPr lang="en-GB" sz="600" dirty="0"/>
                        <a:t>Lights</a:t>
                      </a:r>
                      <a:r>
                        <a:rPr lang="en-GB" sz="600" baseline="0" dirty="0"/>
                        <a:t> up </a:t>
                      </a:r>
                      <a:r>
                        <a:rPr lang="en-GB" sz="600" baseline="0" dirty="0" smtClean="0"/>
                        <a:t>the individual columns depending on the level of  the audio in that specific frequency range</a:t>
                      </a:r>
                      <a:endParaRPr lang="en-GB" sz="600" dirty="0"/>
                    </a:p>
                  </a:txBody>
                  <a:tcPr/>
                </a:tc>
                <a:tc>
                  <a:txBody>
                    <a:bodyPr/>
                    <a:lstStyle/>
                    <a:p>
                      <a:r>
                        <a:rPr lang="en-GB" sz="600" dirty="0" smtClean="0"/>
                        <a:t> It can be used</a:t>
                      </a:r>
                      <a:r>
                        <a:rPr lang="en-GB" sz="600" baseline="0" dirty="0" smtClean="0"/>
                        <a:t> f</a:t>
                      </a:r>
                      <a:r>
                        <a:rPr lang="en-GB" sz="600" dirty="0" smtClean="0"/>
                        <a:t>or Party's/</a:t>
                      </a:r>
                      <a:r>
                        <a:rPr lang="en-GB" sz="600" baseline="0" dirty="0" smtClean="0"/>
                        <a:t>Discos as the light flash in time with the beat</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fgAAOSwZVlXqNu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b="786"/>
          <a:stretch>
            <a:fillRect/>
          </a:stretch>
        </p:blipFill>
        <p:spPr bwMode="auto">
          <a:xfrm>
            <a:off x="3203848" y="3867894"/>
            <a:ext cx="1368152" cy="932533"/>
          </a:xfrm>
          <a:prstGeom prst="roundRect">
            <a:avLst>
              <a:gd name="adj" fmla="val 23326"/>
            </a:avLst>
          </a:prstGeom>
          <a:noFill/>
          <a:extLst>
            <a:ext uri="{909E8E84-426E-40DD-AFC4-6F175D3DCCD1}">
              <a14:hiddenFill xmlns:a14="http://schemas.microsoft.com/office/drawing/2010/main" xmlns="">
                <a:solidFill>
                  <a:srgbClr val="FFFFFF"/>
                </a:solidFill>
              </a14:hiddenFill>
            </a:ext>
          </a:extLst>
        </p:spPr>
      </p:pic>
      <p:pic>
        <p:nvPicPr>
          <p:cNvPr id="10"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l="4969" t="5963" r="7310" b="10969"/>
          <a:stretch>
            <a:fillRect/>
          </a:stretch>
        </p:blipFill>
        <p:spPr bwMode="auto">
          <a:xfrm>
            <a:off x="3079471" y="1419622"/>
            <a:ext cx="1492529" cy="1368152"/>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smtClean="0"/>
              <a:t>FHT Test: Code for changing LED to target image</a:t>
            </a:r>
            <a:endParaRPr lang="en-GB" sz="1800" dirty="0"/>
          </a:p>
        </p:txBody>
      </p:sp>
      <p:sp>
        <p:nvSpPr>
          <p:cNvPr id="3" name="Content Placeholder 2"/>
          <p:cNvSpPr>
            <a:spLocks noGrp="1"/>
          </p:cNvSpPr>
          <p:nvPr>
            <p:ph idx="1"/>
          </p:nvPr>
        </p:nvSpPr>
        <p:spPr/>
        <p:txBody>
          <a:bodyPr>
            <a:normAutofit fontScale="40000" lnSpcReduction="2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FHT Test: Code for drawing a bar</a:t>
            </a:r>
            <a:endParaRPr lang="en-GB" sz="2400"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FHT Test: Code for calculating FHT</a:t>
            </a:r>
            <a:endParaRPr lang="en-GB" sz="2400" dirty="0"/>
          </a:p>
        </p:txBody>
      </p:sp>
      <p:sp>
        <p:nvSpPr>
          <p:cNvPr id="5" name="Content Placeholder 4"/>
          <p:cNvSpPr>
            <a:spLocks noGrp="1"/>
          </p:cNvSpPr>
          <p:nvPr>
            <p:ph sz="half" idx="1"/>
          </p:nvPr>
        </p:nvSpPr>
        <p:spPr>
          <a:xfrm>
            <a:off x="514350" y="1131590"/>
            <a:ext cx="4000500" cy="3532424"/>
          </a:xfrm>
        </p:spPr>
        <p:txBody>
          <a:bodyPr>
            <a:noAutofit/>
          </a:bodyPr>
          <a:lstStyle/>
          <a:p>
            <a:pPr>
              <a:spcBef>
                <a:spcPts val="0"/>
              </a:spcBef>
              <a:buNone/>
            </a:pPr>
            <a:r>
              <a:rPr lang="en-GB" sz="800" dirty="0" smtClean="0"/>
              <a:t>void loop() {</a:t>
            </a:r>
          </a:p>
          <a:p>
            <a:pPr>
              <a:spcBef>
                <a:spcPts val="0"/>
              </a:spcBef>
              <a:buNone/>
            </a:pPr>
            <a:r>
              <a:rPr lang="en-GB" sz="800" dirty="0" smtClean="0"/>
              <a:t>  while(1) { // reduces jitter</a:t>
            </a:r>
          </a:p>
          <a:p>
            <a:pPr>
              <a:spcBef>
                <a:spcPts val="0"/>
              </a:spcBef>
              <a:buNone/>
            </a:pPr>
            <a:r>
              <a:rPr lang="en-GB" sz="800" dirty="0" smtClean="0"/>
              <a:t>    </a:t>
            </a:r>
            <a:r>
              <a:rPr lang="en-GB" sz="800" dirty="0" err="1" smtClean="0"/>
              <a:t>cli</a:t>
            </a:r>
            <a:r>
              <a:rPr lang="en-GB" sz="800" dirty="0" smtClean="0"/>
              <a:t>();  // UDRE interrupt slows this way down on arduino1.0</a:t>
            </a:r>
          </a:p>
          <a:p>
            <a:pPr>
              <a:spcBef>
                <a:spcPts val="0"/>
              </a:spcBef>
              <a:buNone/>
            </a:pPr>
            <a:r>
              <a:rPr lang="en-GB" sz="800" dirty="0" smtClean="0"/>
              <a:t>    float aver = 0;</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 </a:t>
            </a:r>
            <a:r>
              <a:rPr lang="en-GB" sz="800" dirty="0" err="1" smtClean="0"/>
              <a:t>i</a:t>
            </a:r>
            <a:r>
              <a:rPr lang="en-GB" sz="800" dirty="0" smtClean="0"/>
              <a:t> &lt; FHT_N ; </a:t>
            </a:r>
            <a:r>
              <a:rPr lang="en-GB" sz="800" dirty="0" err="1" smtClean="0"/>
              <a:t>i</a:t>
            </a:r>
            <a:r>
              <a:rPr lang="en-GB" sz="800" dirty="0" smtClean="0"/>
              <a:t> ++) { // save 256 samples</a:t>
            </a:r>
          </a:p>
          <a:p>
            <a:pPr>
              <a:spcBef>
                <a:spcPts val="0"/>
              </a:spcBef>
              <a:buNone/>
            </a:pPr>
            <a:r>
              <a:rPr lang="en-GB" sz="800" dirty="0" smtClean="0"/>
              <a:t>      while(!(ADCSRA &amp; 0x10)); // wait for </a:t>
            </a:r>
            <a:r>
              <a:rPr lang="en-GB" sz="800" dirty="0" err="1" smtClean="0"/>
              <a:t>adc</a:t>
            </a:r>
            <a:r>
              <a:rPr lang="en-GB" sz="800" dirty="0" smtClean="0"/>
              <a:t> to be ready</a:t>
            </a:r>
          </a:p>
          <a:p>
            <a:pPr>
              <a:spcBef>
                <a:spcPts val="0"/>
              </a:spcBef>
              <a:buNone/>
            </a:pPr>
            <a:r>
              <a:rPr lang="en-GB" sz="800" dirty="0" smtClean="0"/>
              <a:t>      ADCSRA = 0xf5; // restart </a:t>
            </a:r>
            <a:r>
              <a:rPr lang="en-GB" sz="800" dirty="0" err="1" smtClean="0"/>
              <a:t>adc</a:t>
            </a:r>
            <a:endParaRPr lang="en-GB" sz="800" dirty="0" smtClean="0"/>
          </a:p>
          <a:p>
            <a:pPr>
              <a:spcBef>
                <a:spcPts val="0"/>
              </a:spcBef>
              <a:buNone/>
            </a:pPr>
            <a:r>
              <a:rPr lang="en-GB" sz="800" dirty="0" smtClean="0"/>
              <a:t>      byte m = ADCL; // fetch </a:t>
            </a:r>
            <a:r>
              <a:rPr lang="en-GB" sz="800" dirty="0" err="1" smtClean="0"/>
              <a:t>adc</a:t>
            </a:r>
            <a:r>
              <a:rPr lang="en-GB" sz="800" dirty="0" smtClean="0"/>
              <a:t> data</a:t>
            </a:r>
          </a:p>
          <a:p>
            <a:pPr>
              <a:spcBef>
                <a:spcPts val="0"/>
              </a:spcBef>
              <a:buNone/>
            </a:pPr>
            <a:r>
              <a:rPr lang="en-GB" sz="800" dirty="0" smtClean="0"/>
              <a:t>      byte j = ADCH;</a:t>
            </a:r>
          </a:p>
          <a:p>
            <a:pPr>
              <a:spcBef>
                <a:spcPts val="0"/>
              </a:spcBef>
              <a:buNone/>
            </a:pPr>
            <a:r>
              <a:rPr lang="en-GB" sz="800" dirty="0" smtClean="0"/>
              <a:t>      </a:t>
            </a:r>
            <a:r>
              <a:rPr lang="en-GB" sz="800" dirty="0" err="1" smtClean="0"/>
              <a:t>int</a:t>
            </a:r>
            <a:r>
              <a:rPr lang="en-GB" sz="800" dirty="0" smtClean="0"/>
              <a:t> k = (j &lt;&lt; 8) | m; // form into an </a:t>
            </a:r>
            <a:r>
              <a:rPr lang="en-GB" sz="800" dirty="0" err="1" smtClean="0"/>
              <a:t>int</a:t>
            </a:r>
            <a:endParaRPr lang="en-GB" sz="800" dirty="0" smtClean="0"/>
          </a:p>
          <a:p>
            <a:pPr>
              <a:spcBef>
                <a:spcPts val="0"/>
              </a:spcBef>
              <a:buNone/>
            </a:pPr>
            <a:r>
              <a:rPr lang="en-GB" sz="800" dirty="0" smtClean="0"/>
              <a:t>      </a:t>
            </a:r>
            <a:r>
              <a:rPr lang="en-GB" sz="800" dirty="0" err="1" smtClean="0"/>
              <a:t>averlist</a:t>
            </a:r>
            <a:r>
              <a:rPr lang="en-GB" sz="800" dirty="0" smtClean="0"/>
              <a:t>[</a:t>
            </a:r>
            <a:r>
              <a:rPr lang="en-GB" sz="800" dirty="0" err="1" smtClean="0"/>
              <a:t>i</a:t>
            </a:r>
            <a:r>
              <a:rPr lang="en-GB" sz="800" dirty="0" smtClean="0"/>
              <a:t>] = k;</a:t>
            </a:r>
          </a:p>
          <a:p>
            <a:pPr>
              <a:spcBef>
                <a:spcPts val="0"/>
              </a:spcBef>
              <a:buNone/>
            </a:pPr>
            <a:r>
              <a:rPr lang="en-GB" sz="800" dirty="0" smtClean="0"/>
              <a:t>      k -= 0x0200; // form into a signed </a:t>
            </a:r>
            <a:r>
              <a:rPr lang="en-GB" sz="800" dirty="0" err="1" smtClean="0"/>
              <a:t>int</a:t>
            </a:r>
            <a:endParaRPr lang="en-GB" sz="800" dirty="0" smtClean="0"/>
          </a:p>
          <a:p>
            <a:pPr>
              <a:spcBef>
                <a:spcPts val="0"/>
              </a:spcBef>
              <a:buNone/>
            </a:pPr>
            <a:r>
              <a:rPr lang="en-GB" sz="800" dirty="0" smtClean="0"/>
              <a:t>      k &lt;&lt;= 6; // form into a 16b signed </a:t>
            </a:r>
            <a:r>
              <a:rPr lang="en-GB" sz="800" dirty="0" err="1" smtClean="0"/>
              <a:t>int</a:t>
            </a:r>
            <a:endParaRPr lang="en-GB" sz="800" dirty="0" smtClean="0"/>
          </a:p>
          <a:p>
            <a:pPr>
              <a:spcBef>
                <a:spcPts val="0"/>
              </a:spcBef>
              <a:buNone/>
            </a:pPr>
            <a:r>
              <a:rPr lang="en-GB" sz="800" dirty="0" smtClean="0"/>
              <a:t>      </a:t>
            </a:r>
            <a:r>
              <a:rPr lang="en-GB" sz="800" dirty="0" err="1" smtClean="0"/>
              <a:t>fht_input</a:t>
            </a:r>
            <a:r>
              <a:rPr lang="en-GB" sz="800" dirty="0" smtClean="0"/>
              <a:t>[</a:t>
            </a:r>
            <a:r>
              <a:rPr lang="en-GB" sz="800" dirty="0" err="1" smtClean="0"/>
              <a:t>i</a:t>
            </a:r>
            <a:r>
              <a:rPr lang="en-GB" sz="800" dirty="0" smtClean="0"/>
              <a:t>] = k; // put real data into even bins</a:t>
            </a:r>
          </a:p>
          <a:p>
            <a:pPr>
              <a:spcBef>
                <a:spcPts val="0"/>
              </a:spcBef>
              <a:buNone/>
            </a:pPr>
            <a:r>
              <a:rPr lang="en-GB" sz="800" dirty="0" smtClean="0"/>
              <a:t>    }</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 </a:t>
            </a:r>
            <a:r>
              <a:rPr lang="en-GB" sz="800" dirty="0" err="1" smtClean="0"/>
              <a:t>i</a:t>
            </a:r>
            <a:r>
              <a:rPr lang="en-GB" sz="800" dirty="0" smtClean="0"/>
              <a:t> &lt; FHT_N ; </a:t>
            </a:r>
            <a:r>
              <a:rPr lang="en-GB" sz="800" dirty="0" err="1" smtClean="0"/>
              <a:t>i</a:t>
            </a:r>
            <a:r>
              <a:rPr lang="en-GB" sz="800" dirty="0" smtClean="0"/>
              <a:t> ++) {</a:t>
            </a:r>
          </a:p>
          <a:p>
            <a:pPr>
              <a:spcBef>
                <a:spcPts val="0"/>
              </a:spcBef>
              <a:buNone/>
            </a:pPr>
            <a:r>
              <a:rPr lang="en-GB" sz="800" dirty="0" smtClean="0"/>
              <a:t>      </a:t>
            </a:r>
            <a:r>
              <a:rPr lang="en-GB" sz="800" dirty="0" err="1" smtClean="0"/>
              <a:t>int</a:t>
            </a:r>
            <a:r>
              <a:rPr lang="en-GB" sz="800" dirty="0" smtClean="0"/>
              <a:t> k = </a:t>
            </a:r>
            <a:r>
              <a:rPr lang="en-GB" sz="800" dirty="0" err="1" smtClean="0"/>
              <a:t>averlist</a:t>
            </a:r>
            <a:r>
              <a:rPr lang="en-GB" sz="800" dirty="0" smtClean="0"/>
              <a:t>[</a:t>
            </a:r>
            <a:r>
              <a:rPr lang="en-GB" sz="800" dirty="0" err="1" smtClean="0"/>
              <a:t>i</a:t>
            </a:r>
            <a:r>
              <a:rPr lang="en-GB" sz="800" dirty="0" smtClean="0"/>
              <a:t>];</a:t>
            </a:r>
          </a:p>
          <a:p>
            <a:pPr>
              <a:spcBef>
                <a:spcPts val="0"/>
              </a:spcBef>
              <a:buNone/>
            </a:pPr>
            <a:r>
              <a:rPr lang="en-GB" sz="800" dirty="0" smtClean="0"/>
              <a:t>      k = constrain(k * 1.2, 0, 255);</a:t>
            </a:r>
          </a:p>
          <a:p>
            <a:pPr>
              <a:spcBef>
                <a:spcPts val="0"/>
              </a:spcBef>
              <a:buNone/>
            </a:pPr>
            <a:r>
              <a:rPr lang="en-GB" sz="800" dirty="0" smtClean="0"/>
              <a:t>      aver = max(constrain(map(k, 0, 1023, 0, 255),0,255),aver);</a:t>
            </a:r>
          </a:p>
          <a:p>
            <a:pPr>
              <a:spcBef>
                <a:spcPts val="0"/>
              </a:spcBef>
              <a:buNone/>
            </a:pPr>
            <a:r>
              <a:rPr lang="en-GB" sz="800" dirty="0" smtClean="0"/>
              <a:t>    }</a:t>
            </a:r>
          </a:p>
          <a:p>
            <a:pPr>
              <a:spcBef>
                <a:spcPts val="0"/>
              </a:spcBef>
              <a:buNone/>
            </a:pPr>
            <a:r>
              <a:rPr lang="en-GB" sz="800" dirty="0" smtClean="0"/>
              <a:t>    //</a:t>
            </a:r>
            <a:r>
              <a:rPr lang="en-GB" sz="800" dirty="0" err="1" smtClean="0"/>
              <a:t>Serial.println</a:t>
            </a:r>
            <a:r>
              <a:rPr lang="en-GB" sz="800" dirty="0" smtClean="0"/>
              <a:t>("</a:t>
            </a:r>
            <a:r>
              <a:rPr lang="en-GB" sz="800" dirty="0" err="1" smtClean="0"/>
              <a:t>FHTrecorded</a:t>
            </a:r>
            <a:r>
              <a:rPr lang="en-GB" sz="800" dirty="0" smtClean="0"/>
              <a:t>");</a:t>
            </a:r>
          </a:p>
          <a:p>
            <a:pPr>
              <a:spcBef>
                <a:spcPts val="0"/>
              </a:spcBef>
              <a:buNone/>
            </a:pPr>
            <a:r>
              <a:rPr lang="en-GB" sz="800" dirty="0" smtClean="0"/>
              <a:t>    aver = min(aver,255);</a:t>
            </a:r>
          </a:p>
          <a:p>
            <a:pPr>
              <a:spcBef>
                <a:spcPts val="0"/>
              </a:spcBef>
              <a:buNone/>
            </a:pPr>
            <a:r>
              <a:rPr lang="en-GB" sz="800" dirty="0" smtClean="0"/>
              <a:t>    </a:t>
            </a:r>
            <a:r>
              <a:rPr lang="en-GB" sz="800" dirty="0" err="1" smtClean="0"/>
              <a:t>avlist</a:t>
            </a:r>
            <a:r>
              <a:rPr lang="en-GB" sz="800" dirty="0" smtClean="0"/>
              <a:t>[</a:t>
            </a:r>
            <a:r>
              <a:rPr lang="en-GB" sz="800" dirty="0" err="1" smtClean="0"/>
              <a:t>avlistplace</a:t>
            </a:r>
            <a:r>
              <a:rPr lang="en-GB" sz="800" dirty="0" smtClean="0"/>
              <a:t>] = aver;</a:t>
            </a:r>
          </a:p>
          <a:p>
            <a:pPr>
              <a:spcBef>
                <a:spcPts val="0"/>
              </a:spcBef>
              <a:buNone/>
            </a:pPr>
            <a:r>
              <a:rPr lang="en-GB" sz="800" dirty="0" smtClean="0"/>
              <a:t>    </a:t>
            </a:r>
            <a:r>
              <a:rPr lang="en-GB" sz="800" dirty="0" err="1" smtClean="0"/>
              <a:t>avlistplace</a:t>
            </a:r>
            <a:r>
              <a:rPr lang="en-GB" sz="800" dirty="0" smtClean="0"/>
              <a:t>++;</a:t>
            </a:r>
          </a:p>
          <a:p>
            <a:pPr>
              <a:spcBef>
                <a:spcPts val="0"/>
              </a:spcBef>
              <a:buNone/>
            </a:pPr>
            <a:r>
              <a:rPr lang="en-GB" sz="800" dirty="0" smtClean="0"/>
              <a:t>    if (</a:t>
            </a:r>
            <a:r>
              <a:rPr lang="en-GB" sz="800" dirty="0" err="1" smtClean="0"/>
              <a:t>avlistplace</a:t>
            </a:r>
            <a:r>
              <a:rPr lang="en-GB" sz="800" dirty="0" smtClean="0"/>
              <a:t> &gt; AV_LIST_SIZE - 1) {</a:t>
            </a:r>
          </a:p>
          <a:p>
            <a:pPr>
              <a:spcBef>
                <a:spcPts val="0"/>
              </a:spcBef>
              <a:buNone/>
            </a:pPr>
            <a:r>
              <a:rPr lang="en-GB" sz="800" dirty="0" smtClean="0"/>
              <a:t>      </a:t>
            </a:r>
            <a:r>
              <a:rPr lang="en-GB" sz="800" dirty="0" err="1" smtClean="0"/>
              <a:t>avlistplace</a:t>
            </a:r>
            <a:r>
              <a:rPr lang="en-GB" sz="800" dirty="0" smtClean="0"/>
              <a:t> = 0;</a:t>
            </a:r>
          </a:p>
          <a:p>
            <a:pPr>
              <a:spcBef>
                <a:spcPts val="0"/>
              </a:spcBef>
              <a:buNone/>
            </a:pPr>
            <a:r>
              <a:rPr lang="en-GB" sz="800" dirty="0" smtClean="0"/>
              <a:t>    }</a:t>
            </a:r>
          </a:p>
          <a:p>
            <a:pPr>
              <a:spcBef>
                <a:spcPts val="0"/>
              </a:spcBef>
              <a:buNone/>
            </a:pPr>
            <a:endParaRPr lang="en-GB" sz="800" dirty="0" smtClean="0"/>
          </a:p>
          <a:p>
            <a:pPr>
              <a:spcBef>
                <a:spcPts val="0"/>
              </a:spcBef>
              <a:buNone/>
            </a:pPr>
            <a:r>
              <a:rPr lang="en-GB" sz="800" dirty="0" smtClean="0"/>
              <a:t>    </a:t>
            </a:r>
            <a:r>
              <a:rPr lang="en-GB" sz="800" dirty="0" err="1" smtClean="0"/>
              <a:t>fht_window</a:t>
            </a:r>
            <a:r>
              <a:rPr lang="en-GB" sz="800" dirty="0" smtClean="0"/>
              <a:t>(); // window the data for better frequency response</a:t>
            </a:r>
          </a:p>
          <a:p>
            <a:pPr>
              <a:spcBef>
                <a:spcPts val="0"/>
              </a:spcBef>
              <a:buNone/>
            </a:pPr>
            <a:r>
              <a:rPr lang="en-GB" sz="800" dirty="0" smtClean="0"/>
              <a:t>    </a:t>
            </a:r>
            <a:r>
              <a:rPr lang="en-GB" sz="800" dirty="0" err="1" smtClean="0"/>
              <a:t>fht_reorder</a:t>
            </a:r>
            <a:r>
              <a:rPr lang="en-GB" sz="800" dirty="0" smtClean="0"/>
              <a:t>(); // reorder the data before doing the </a:t>
            </a:r>
            <a:r>
              <a:rPr lang="en-GB" sz="800" dirty="0" err="1" smtClean="0"/>
              <a:t>fht</a:t>
            </a:r>
            <a:endParaRPr lang="en-GB" sz="800" dirty="0" smtClean="0"/>
          </a:p>
          <a:p>
            <a:pPr>
              <a:spcBef>
                <a:spcPts val="0"/>
              </a:spcBef>
              <a:buNone/>
            </a:pPr>
            <a:r>
              <a:rPr lang="en-GB" sz="800" dirty="0" smtClean="0"/>
              <a:t>    </a:t>
            </a:r>
            <a:r>
              <a:rPr lang="en-GB" sz="800" dirty="0" err="1" smtClean="0"/>
              <a:t>fht_run</a:t>
            </a:r>
            <a:r>
              <a:rPr lang="en-GB" sz="800" dirty="0" smtClean="0"/>
              <a:t>(); // process the data in the </a:t>
            </a:r>
            <a:r>
              <a:rPr lang="en-GB" sz="800" dirty="0" err="1" smtClean="0"/>
              <a:t>fht</a:t>
            </a:r>
            <a:endParaRPr lang="en-GB" sz="800" dirty="0" smtClean="0"/>
          </a:p>
          <a:p>
            <a:pPr>
              <a:spcBef>
                <a:spcPts val="0"/>
              </a:spcBef>
              <a:buNone/>
            </a:pPr>
            <a:r>
              <a:rPr lang="en-GB" sz="800" dirty="0" smtClean="0"/>
              <a:t>    </a:t>
            </a:r>
            <a:r>
              <a:rPr lang="en-GB" sz="800" dirty="0" err="1" smtClean="0"/>
              <a:t>fht_mag_log</a:t>
            </a:r>
            <a:r>
              <a:rPr lang="en-GB" sz="800" dirty="0" smtClean="0"/>
              <a:t>(); // take the output of the </a:t>
            </a:r>
            <a:r>
              <a:rPr lang="en-GB" sz="800" dirty="0" err="1" smtClean="0"/>
              <a:t>fht</a:t>
            </a:r>
            <a:endParaRPr lang="en-GB" sz="800" dirty="0" smtClean="0"/>
          </a:p>
          <a:p>
            <a:pPr>
              <a:spcBef>
                <a:spcPts val="0"/>
              </a:spcBef>
              <a:buNone/>
            </a:pPr>
            <a:r>
              <a:rPr lang="en-GB" sz="800" dirty="0" smtClean="0"/>
              <a:t>    </a:t>
            </a:r>
          </a:p>
        </p:txBody>
      </p:sp>
      <p:sp>
        <p:nvSpPr>
          <p:cNvPr id="6" name="Content Placeholder 5"/>
          <p:cNvSpPr>
            <a:spLocks noGrp="1"/>
          </p:cNvSpPr>
          <p:nvPr>
            <p:ph sz="half" idx="2"/>
          </p:nvPr>
        </p:nvSpPr>
        <p:spPr/>
        <p:txBody>
          <a:bodyPr>
            <a:noAutofit/>
          </a:bodyPr>
          <a:lstStyle/>
          <a:p>
            <a:pPr>
              <a:spcBef>
                <a:spcPts val="0"/>
              </a:spcBef>
              <a:buNone/>
            </a:pPr>
            <a:r>
              <a:rPr lang="en-GB" sz="800" b="1" dirty="0" smtClean="0"/>
              <a:t>Continued.</a:t>
            </a:r>
          </a:p>
          <a:p>
            <a:pPr>
              <a:spcBef>
                <a:spcPts val="0"/>
              </a:spcBef>
              <a:buNone/>
            </a:pPr>
            <a:endParaRPr lang="en-GB" sz="800" dirty="0" smtClean="0"/>
          </a:p>
          <a:p>
            <a:pPr>
              <a:spcBef>
                <a:spcPts val="0"/>
              </a:spcBef>
              <a:buNone/>
            </a:pPr>
            <a:r>
              <a:rPr lang="en-GB" sz="800" dirty="0" smtClean="0"/>
              <a:t> </a:t>
            </a:r>
            <a:r>
              <a:rPr lang="en-GB" sz="800" dirty="0" err="1" smtClean="0"/>
              <a:t>sei</a:t>
            </a:r>
            <a:r>
              <a:rPr lang="en-GB" sz="800" dirty="0" smtClean="0"/>
              <a:t>();</a:t>
            </a:r>
          </a:p>
          <a:p>
            <a:pPr>
              <a:spcBef>
                <a:spcPts val="0"/>
              </a:spcBef>
              <a:buNone/>
            </a:pPr>
            <a:r>
              <a:rPr lang="en-GB" sz="800" dirty="0" smtClean="0"/>
              <a:t>    byte </a:t>
            </a:r>
            <a:r>
              <a:rPr lang="en-GB" sz="800" dirty="0" err="1" smtClean="0"/>
              <a:t>outputvars</a:t>
            </a:r>
            <a:r>
              <a:rPr lang="en-GB" sz="800" dirty="0" smtClean="0"/>
              <a:t>[FHT_N/4];</a:t>
            </a:r>
          </a:p>
          <a:p>
            <a:pPr>
              <a:spcBef>
                <a:spcPts val="0"/>
              </a:spcBef>
              <a:buNone/>
            </a:pPr>
            <a:r>
              <a:rPr lang="en-GB" sz="800" dirty="0" smtClean="0"/>
              <a:t>    //</a:t>
            </a:r>
            <a:r>
              <a:rPr lang="en-GB" sz="800" dirty="0" err="1" smtClean="0"/>
              <a:t>Serial.println</a:t>
            </a:r>
            <a:r>
              <a:rPr lang="en-GB" sz="800" dirty="0" smtClean="0"/>
              <a:t>("</a:t>
            </a:r>
            <a:r>
              <a:rPr lang="en-GB" sz="800" dirty="0" err="1" smtClean="0"/>
              <a:t>FHTfinished</a:t>
            </a:r>
            <a:r>
              <a:rPr lang="en-GB" sz="800" dirty="0" smtClean="0"/>
              <a:t>");</a:t>
            </a:r>
          </a:p>
          <a:p>
            <a:pPr>
              <a:spcBef>
                <a:spcPts val="0"/>
              </a:spcBef>
              <a:buNone/>
            </a:pPr>
            <a:r>
              <a:rPr lang="en-GB" sz="800" dirty="0" smtClean="0"/>
              <a:t>    float </a:t>
            </a:r>
            <a:r>
              <a:rPr lang="en-GB" sz="800" dirty="0" err="1" smtClean="0"/>
              <a:t>gaver</a:t>
            </a:r>
            <a:r>
              <a:rPr lang="en-GB" sz="800" dirty="0" smtClean="0"/>
              <a:t> = 0;</a:t>
            </a:r>
          </a:p>
          <a:p>
            <a:pPr>
              <a:spcBef>
                <a:spcPts val="0"/>
              </a:spcBef>
              <a:buNone/>
            </a:pPr>
            <a:r>
              <a:rPr lang="en-GB" sz="800" dirty="0" smtClean="0"/>
              <a:t>    for (byte j = 0; j &lt; AV_LIST_SIZE; j++) {</a:t>
            </a:r>
          </a:p>
          <a:p>
            <a:pPr>
              <a:spcBef>
                <a:spcPts val="0"/>
              </a:spcBef>
              <a:buNone/>
            </a:pPr>
            <a:r>
              <a:rPr lang="en-GB" sz="800" dirty="0" smtClean="0"/>
              <a:t>      </a:t>
            </a:r>
            <a:r>
              <a:rPr lang="en-GB" sz="800" dirty="0" err="1" smtClean="0"/>
              <a:t>gaver</a:t>
            </a:r>
            <a:r>
              <a:rPr lang="en-GB" sz="800" dirty="0" smtClean="0"/>
              <a:t> += </a:t>
            </a:r>
            <a:r>
              <a:rPr lang="en-GB" sz="800" dirty="0" err="1" smtClean="0"/>
              <a:t>avlist</a:t>
            </a:r>
            <a:r>
              <a:rPr lang="en-GB" sz="800" dirty="0" smtClean="0"/>
              <a:t>[j];</a:t>
            </a:r>
          </a:p>
          <a:p>
            <a:pPr>
              <a:spcBef>
                <a:spcPts val="0"/>
              </a:spcBef>
              <a:buNone/>
            </a:pPr>
            <a:r>
              <a:rPr lang="en-GB" sz="800" dirty="0" smtClean="0"/>
              <a:t>    }</a:t>
            </a:r>
          </a:p>
          <a:p>
            <a:pPr>
              <a:spcBef>
                <a:spcPts val="0"/>
              </a:spcBef>
              <a:buNone/>
            </a:pPr>
            <a:r>
              <a:rPr lang="en-GB" sz="800" dirty="0" smtClean="0"/>
              <a:t>    </a:t>
            </a:r>
            <a:r>
              <a:rPr lang="en-GB" sz="800" dirty="0" err="1" smtClean="0"/>
              <a:t>gaver</a:t>
            </a:r>
            <a:r>
              <a:rPr lang="en-GB" sz="800" dirty="0" smtClean="0"/>
              <a:t> = </a:t>
            </a:r>
            <a:r>
              <a:rPr lang="en-GB" sz="800" dirty="0" err="1" smtClean="0"/>
              <a:t>gaver</a:t>
            </a:r>
            <a:r>
              <a:rPr lang="en-GB" sz="800" dirty="0" smtClean="0"/>
              <a:t> / (AV_LIST_SIZE / 4);</a:t>
            </a:r>
          </a:p>
          <a:p>
            <a:pPr>
              <a:spcBef>
                <a:spcPts val="0"/>
              </a:spcBef>
              <a:buNone/>
            </a:pPr>
            <a:r>
              <a:rPr lang="en-GB" sz="800" dirty="0" smtClean="0"/>
              <a:t>    </a:t>
            </a:r>
            <a:r>
              <a:rPr lang="en-GB" sz="800" dirty="0" err="1" smtClean="0"/>
              <a:t>gaver</a:t>
            </a:r>
            <a:r>
              <a:rPr lang="en-GB" sz="800" dirty="0" smtClean="0"/>
              <a:t> = </a:t>
            </a:r>
            <a:r>
              <a:rPr lang="en-GB" sz="800" dirty="0" err="1" smtClean="0"/>
              <a:t>gaver</a:t>
            </a:r>
            <a:r>
              <a:rPr lang="en-GB" sz="800" dirty="0" smtClean="0"/>
              <a:t> / FHT_N;</a:t>
            </a:r>
          </a:p>
          <a:p>
            <a:pPr>
              <a:spcBef>
                <a:spcPts val="0"/>
              </a:spcBef>
              <a:buNone/>
            </a:pPr>
            <a:endParaRPr lang="en-GB" sz="800" dirty="0" smtClean="0"/>
          </a:p>
          <a:p>
            <a:pPr>
              <a:spcBef>
                <a:spcPts val="0"/>
              </a:spcBef>
              <a:buNone/>
            </a:pPr>
            <a:r>
              <a:rPr lang="en-GB" sz="800" dirty="0" smtClean="0"/>
              <a:t>    float z = </a:t>
            </a:r>
            <a:r>
              <a:rPr lang="en-GB" sz="800" dirty="0" err="1" smtClean="0"/>
              <a:t>fht_log_out</a:t>
            </a:r>
            <a:r>
              <a:rPr lang="en-GB" sz="800" dirty="0" smtClean="0"/>
              <a:t>[1] * </a:t>
            </a:r>
            <a:r>
              <a:rPr lang="en-GB" sz="800" dirty="0" err="1" smtClean="0"/>
              <a:t>gaver</a:t>
            </a:r>
            <a:r>
              <a:rPr lang="en-GB" sz="800" dirty="0" smtClean="0"/>
              <a:t>;</a:t>
            </a:r>
          </a:p>
          <a:p>
            <a:pPr>
              <a:spcBef>
                <a:spcPts val="0"/>
              </a:spcBef>
              <a:buNone/>
            </a:pPr>
            <a:r>
              <a:rPr lang="en-GB" sz="800" dirty="0" smtClean="0"/>
              <a:t>    z = min(z,255);</a:t>
            </a:r>
          </a:p>
          <a:p>
            <a:pPr>
              <a:spcBef>
                <a:spcPts val="0"/>
              </a:spcBef>
              <a:buNone/>
            </a:pPr>
            <a:r>
              <a:rPr lang="en-GB" sz="800" dirty="0" smtClean="0"/>
              <a:t>    </a:t>
            </a:r>
            <a:r>
              <a:rPr lang="en-GB" sz="800" dirty="0" err="1" smtClean="0"/>
              <a:t>outputvars</a:t>
            </a:r>
            <a:r>
              <a:rPr lang="en-GB" sz="800" dirty="0" smtClean="0"/>
              <a:t>[0] = map(z, 0, 255, 0, 16);</a:t>
            </a:r>
          </a:p>
          <a:p>
            <a:pPr>
              <a:spcBef>
                <a:spcPts val="0"/>
              </a:spcBef>
              <a:buNone/>
            </a:pPr>
            <a:r>
              <a:rPr lang="en-GB" sz="800" dirty="0" smtClean="0"/>
              <a:t>    for (byte </a:t>
            </a:r>
            <a:r>
              <a:rPr lang="en-GB" sz="800" dirty="0" err="1" smtClean="0"/>
              <a:t>i</a:t>
            </a:r>
            <a:r>
              <a:rPr lang="en-GB" sz="800" dirty="0" smtClean="0"/>
              <a:t> = 2; </a:t>
            </a:r>
            <a:r>
              <a:rPr lang="en-GB" sz="800" dirty="0" err="1" smtClean="0"/>
              <a:t>i</a:t>
            </a:r>
            <a:r>
              <a:rPr lang="en-GB" sz="800" dirty="0" smtClean="0"/>
              <a:t> &lt; FHT_N/2; </a:t>
            </a:r>
            <a:r>
              <a:rPr lang="en-GB" sz="800" dirty="0" err="1" smtClean="0"/>
              <a:t>i</a:t>
            </a:r>
            <a:r>
              <a:rPr lang="en-GB" sz="800" dirty="0" smtClean="0"/>
              <a:t>+=2) {</a:t>
            </a:r>
          </a:p>
          <a:p>
            <a:pPr>
              <a:spcBef>
                <a:spcPts val="0"/>
              </a:spcBef>
              <a:buNone/>
            </a:pPr>
            <a:r>
              <a:rPr lang="en-GB" sz="800" dirty="0" smtClean="0"/>
              <a:t>      float y = </a:t>
            </a:r>
            <a:r>
              <a:rPr lang="en-GB" sz="800" dirty="0" err="1" smtClean="0"/>
              <a:t>fht_log_out</a:t>
            </a:r>
            <a:r>
              <a:rPr lang="en-GB" sz="800" dirty="0" smtClean="0"/>
              <a:t>[</a:t>
            </a:r>
            <a:r>
              <a:rPr lang="en-GB" sz="800" dirty="0" err="1" smtClean="0"/>
              <a:t>i</a:t>
            </a:r>
            <a:r>
              <a:rPr lang="en-GB" sz="800" dirty="0" smtClean="0"/>
              <a:t>] + </a:t>
            </a:r>
            <a:r>
              <a:rPr lang="en-GB" sz="800" dirty="0" err="1" smtClean="0"/>
              <a:t>fht_log_out</a:t>
            </a:r>
            <a:r>
              <a:rPr lang="en-GB" sz="800" dirty="0" smtClean="0"/>
              <a:t>[i+1];</a:t>
            </a:r>
          </a:p>
          <a:p>
            <a:pPr>
              <a:spcBef>
                <a:spcPts val="0"/>
              </a:spcBef>
              <a:buNone/>
            </a:pPr>
            <a:r>
              <a:rPr lang="en-GB" sz="800" dirty="0" smtClean="0"/>
              <a:t>      float z = y * </a:t>
            </a:r>
            <a:r>
              <a:rPr lang="en-GB" sz="800" dirty="0" err="1" smtClean="0"/>
              <a:t>gaver</a:t>
            </a:r>
            <a:r>
              <a:rPr lang="en-GB" sz="800" dirty="0" smtClean="0"/>
              <a:t>;</a:t>
            </a:r>
          </a:p>
          <a:p>
            <a:pPr>
              <a:spcBef>
                <a:spcPts val="0"/>
              </a:spcBef>
              <a:buNone/>
            </a:pPr>
            <a:r>
              <a:rPr lang="en-GB" sz="800" dirty="0" smtClean="0"/>
              <a:t>      //float z = y;</a:t>
            </a:r>
          </a:p>
          <a:p>
            <a:pPr>
              <a:spcBef>
                <a:spcPts val="0"/>
              </a:spcBef>
              <a:buNone/>
            </a:pPr>
            <a:r>
              <a:rPr lang="en-GB" sz="800" dirty="0" smtClean="0"/>
              <a:t>      z = min(z,255);</a:t>
            </a:r>
          </a:p>
          <a:p>
            <a:pPr>
              <a:spcBef>
                <a:spcPts val="0"/>
              </a:spcBef>
              <a:buNone/>
            </a:pPr>
            <a:r>
              <a:rPr lang="en-GB" sz="800" dirty="0" smtClean="0"/>
              <a:t>      </a:t>
            </a:r>
            <a:r>
              <a:rPr lang="en-GB" sz="800" dirty="0" err="1" smtClean="0"/>
              <a:t>outputvars</a:t>
            </a:r>
            <a:r>
              <a:rPr lang="en-GB" sz="800" dirty="0" smtClean="0"/>
              <a:t>[</a:t>
            </a:r>
            <a:r>
              <a:rPr lang="en-GB" sz="800" dirty="0" err="1" smtClean="0"/>
              <a:t>i</a:t>
            </a:r>
            <a:r>
              <a:rPr lang="en-GB" sz="800" dirty="0" smtClean="0"/>
              <a:t>/2] = map(z, 0, 255, 0, 16);</a:t>
            </a:r>
          </a:p>
          <a:p>
            <a:pPr>
              <a:spcBef>
                <a:spcPts val="0"/>
              </a:spcBef>
              <a:buNone/>
            </a:pPr>
            <a:r>
              <a:rPr lang="en-GB" sz="800" dirty="0" smtClean="0"/>
              <a:t>    }</a:t>
            </a:r>
          </a:p>
          <a:p>
            <a:pPr>
              <a:spcBef>
                <a:spcPts val="0"/>
              </a:spcBef>
              <a:buNone/>
            </a:pPr>
            <a:r>
              <a:rPr lang="en-GB" sz="800" dirty="0" smtClean="0"/>
              <a:t>    for (byte </a:t>
            </a:r>
            <a:r>
              <a:rPr lang="en-GB" sz="800" dirty="0" err="1" smtClean="0"/>
              <a:t>xcoord</a:t>
            </a:r>
            <a:r>
              <a:rPr lang="en-GB" sz="800" dirty="0" smtClean="0"/>
              <a:t> = 0; </a:t>
            </a:r>
            <a:r>
              <a:rPr lang="en-GB" sz="800" dirty="0" err="1" smtClean="0"/>
              <a:t>xcoord</a:t>
            </a:r>
            <a:r>
              <a:rPr lang="en-GB" sz="800" dirty="0" smtClean="0"/>
              <a:t> &lt; 32; </a:t>
            </a:r>
            <a:r>
              <a:rPr lang="en-GB" sz="800" dirty="0" err="1" smtClean="0"/>
              <a:t>xcoord</a:t>
            </a:r>
            <a:r>
              <a:rPr lang="en-GB" sz="800" dirty="0" smtClean="0"/>
              <a:t>++) {</a:t>
            </a:r>
          </a:p>
          <a:p>
            <a:pPr>
              <a:spcBef>
                <a:spcPts val="0"/>
              </a:spcBef>
              <a:buNone/>
            </a:pPr>
            <a:r>
              <a:rPr lang="en-GB" sz="800" dirty="0" smtClean="0"/>
              <a:t>      </a:t>
            </a:r>
            <a:r>
              <a:rPr lang="en-GB" sz="800" dirty="0" err="1" smtClean="0"/>
              <a:t>drawBar</a:t>
            </a:r>
            <a:r>
              <a:rPr lang="en-GB" sz="800" dirty="0" smtClean="0"/>
              <a:t>(</a:t>
            </a:r>
            <a:r>
              <a:rPr lang="en-GB" sz="800" dirty="0" err="1" smtClean="0"/>
              <a:t>xcoord</a:t>
            </a:r>
            <a:r>
              <a:rPr lang="en-GB" sz="800" dirty="0" smtClean="0"/>
              <a:t>, </a:t>
            </a:r>
            <a:r>
              <a:rPr lang="en-GB" sz="800" dirty="0" err="1" smtClean="0"/>
              <a:t>outputvars</a:t>
            </a:r>
            <a:r>
              <a:rPr lang="en-GB" sz="800" dirty="0" smtClean="0"/>
              <a:t>[</a:t>
            </a:r>
            <a:r>
              <a:rPr lang="en-GB" sz="800" dirty="0" err="1" smtClean="0"/>
              <a:t>xcoord</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FastLED.show</a:t>
            </a:r>
            <a:r>
              <a:rPr lang="en-GB" sz="800" dirty="0" smtClean="0"/>
              <a:t>();</a:t>
            </a:r>
          </a:p>
          <a:p>
            <a:pPr>
              <a:spcBef>
                <a:spcPts val="0"/>
              </a:spcBef>
              <a:buNone/>
            </a:pPr>
            <a:r>
              <a:rPr lang="en-GB" sz="800" dirty="0" smtClean="0"/>
              <a:t>  }</a:t>
            </a:r>
          </a:p>
          <a:p>
            <a:pPr>
              <a:spcBef>
                <a:spcPts val="0"/>
              </a:spcBef>
              <a:buNone/>
            </a:pPr>
            <a:r>
              <a:rPr lang="en-GB" sz="800" dirty="0" smtClean="0"/>
              <a:t>}</a:t>
            </a:r>
            <a:endParaRPr lang="en-GB" sz="8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137420" y="2355726"/>
            <a:ext cx="4869160" cy="2434580"/>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81436" y="2427734"/>
            <a:ext cx="4581128" cy="2290564"/>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600" dirty="0" smtClean="0"/>
              <a:t>Using an SD card to change the default target image: Code to decode the image files: Other functions</a:t>
            </a:r>
            <a:endParaRPr lang="en-GB" sz="1600" dirty="0"/>
          </a:p>
        </p:txBody>
      </p:sp>
      <p:sp>
        <p:nvSpPr>
          <p:cNvPr id="6" name="Content Placeholder 5"/>
          <p:cNvSpPr>
            <a:spLocks noGrp="1"/>
          </p:cNvSpPr>
          <p:nvPr>
            <p:ph idx="1"/>
          </p:nvPr>
        </p:nvSpPr>
        <p:spPr/>
        <p:txBody>
          <a:bodyPr>
            <a:normAutofit fontScale="70000" lnSpcReduction="20000"/>
          </a:bodyPr>
          <a:lstStyle/>
          <a:p>
            <a:pPr>
              <a:spcBef>
                <a:spcPts val="0"/>
              </a:spcBef>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spcBef>
                <a:spcPts val="0"/>
              </a:spcBef>
              <a:buNone/>
            </a:pPr>
            <a:r>
              <a:rPr lang="en-GB" dirty="0" smtClean="0"/>
              <a:t>  if (</a:t>
            </a:r>
            <a:r>
              <a:rPr lang="en-GB" dirty="0" err="1" smtClean="0"/>
              <a:t>myFile.available</a:t>
            </a:r>
            <a:r>
              <a:rPr lang="en-GB" dirty="0" smtClean="0"/>
              <a:t>()) {</a:t>
            </a:r>
          </a:p>
          <a:p>
            <a:pPr>
              <a:spcBef>
                <a:spcPts val="0"/>
              </a:spcBef>
              <a:buNone/>
            </a:pPr>
            <a:r>
              <a:rPr lang="en-GB" dirty="0" smtClean="0"/>
              <a:t>    </a:t>
            </a:r>
            <a:r>
              <a:rPr lang="en-GB" dirty="0" err="1" smtClean="0"/>
              <a:t>current_im_char</a:t>
            </a:r>
            <a:r>
              <a:rPr lang="en-GB" dirty="0" smtClean="0"/>
              <a:t> = </a:t>
            </a:r>
            <a:r>
              <a:rPr lang="en-GB" dirty="0" err="1" smtClean="0"/>
              <a:t>myFile.read</a:t>
            </a:r>
            <a:r>
              <a:rPr lang="en-GB" dirty="0" smtClean="0"/>
              <a:t>();</a:t>
            </a:r>
          </a:p>
          <a:p>
            <a:pPr>
              <a:spcBef>
                <a:spcPts val="0"/>
              </a:spcBef>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  } else {</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a:t>
            </a:r>
          </a:p>
          <a:p>
            <a:pPr>
              <a:spcBef>
                <a:spcPts val="0"/>
              </a:spcBef>
              <a:buNone/>
            </a:pPr>
            <a:r>
              <a:rPr lang="en-GB" dirty="0" smtClean="0"/>
              <a:t>void </a:t>
            </a:r>
            <a:r>
              <a:rPr lang="en-GB" dirty="0" err="1" smtClean="0"/>
              <a:t>readByte</a:t>
            </a:r>
            <a:r>
              <a:rPr lang="en-GB" dirty="0" smtClean="0"/>
              <a:t>(){</a:t>
            </a:r>
          </a:p>
          <a:p>
            <a:pPr>
              <a:spcBef>
                <a:spcPts val="0"/>
              </a:spcBef>
              <a:buNone/>
            </a:pPr>
            <a:r>
              <a:rPr lang="en-GB" dirty="0" smtClean="0"/>
              <a:t>  if (</a:t>
            </a:r>
            <a:r>
              <a:rPr lang="en-GB" dirty="0" err="1" smtClean="0"/>
              <a:t>myFile.available</a:t>
            </a:r>
            <a:r>
              <a:rPr lang="en-GB" dirty="0" smtClean="0"/>
              <a:t>()) {</a:t>
            </a:r>
          </a:p>
          <a:p>
            <a:pPr>
              <a:spcBef>
                <a:spcPts val="0"/>
              </a:spcBef>
              <a:buNone/>
            </a:pPr>
            <a:r>
              <a:rPr lang="en-GB" dirty="0" smtClean="0"/>
              <a:t>    </a:t>
            </a:r>
            <a:r>
              <a:rPr lang="en-GB" dirty="0" err="1" smtClean="0"/>
              <a:t>current_im_char</a:t>
            </a:r>
            <a:r>
              <a:rPr lang="en-GB" dirty="0" smtClean="0"/>
              <a:t> = </a:t>
            </a:r>
            <a:r>
              <a:rPr lang="en-GB" dirty="0" err="1" smtClean="0"/>
              <a:t>myFile.read</a:t>
            </a:r>
            <a:r>
              <a:rPr lang="en-GB" dirty="0" smtClean="0"/>
              <a:t>();</a:t>
            </a:r>
          </a:p>
          <a:p>
            <a:pPr>
              <a:spcBef>
                <a:spcPts val="0"/>
              </a:spcBef>
              <a:buNone/>
            </a:pPr>
            <a:r>
              <a:rPr lang="en-GB" dirty="0" smtClean="0"/>
              <a:t>    </a:t>
            </a:r>
          </a:p>
          <a:p>
            <a:pPr>
              <a:spcBef>
                <a:spcPts val="0"/>
              </a:spcBef>
              <a:buNone/>
            </a:pPr>
            <a:r>
              <a:rPr lang="en-GB" dirty="0" smtClean="0"/>
              <a:t>  } else {</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smtClean="0"/>
              <a:t>Using an SD card to change the default target image: Code to decode the image files</a:t>
            </a:r>
            <a:br>
              <a:rPr lang="en-GB" sz="1800" dirty="0" smtClean="0"/>
            </a:br>
            <a:endParaRPr lang="en-GB" sz="1800" dirty="0"/>
          </a:p>
        </p:txBody>
      </p:sp>
      <p:sp>
        <p:nvSpPr>
          <p:cNvPr id="6" name="Content Placeholder 5"/>
          <p:cNvSpPr>
            <a:spLocks noGrp="1"/>
          </p:cNvSpPr>
          <p:nvPr>
            <p:ph sz="half" idx="1"/>
          </p:nvPr>
        </p:nvSpPr>
        <p:spPr>
          <a:xfrm>
            <a:off x="514350" y="1059582"/>
            <a:ext cx="4000500" cy="3460416"/>
          </a:xfrm>
        </p:spPr>
        <p:txBody>
          <a:bodyPr>
            <a:noAutofit/>
          </a:bodyPr>
          <a:lstStyle/>
          <a:p>
            <a:pPr>
              <a:spcBef>
                <a:spcPts val="0"/>
              </a:spcBef>
              <a:buNone/>
            </a:pPr>
            <a:r>
              <a:rPr lang="en-GB" sz="900" dirty="0" smtClean="0"/>
              <a:t>void </a:t>
            </a:r>
            <a:r>
              <a:rPr lang="en-GB" sz="900" dirty="0" err="1" smtClean="0"/>
              <a:t>loadImage</a:t>
            </a:r>
            <a:r>
              <a:rPr lang="en-GB" sz="900" dirty="0" smtClean="0"/>
              <a:t>(</a:t>
            </a:r>
            <a:r>
              <a:rPr lang="en-GB" sz="900" dirty="0" err="1" smtClean="0"/>
              <a:t>int</a:t>
            </a:r>
            <a:r>
              <a:rPr lang="en-GB" sz="900" dirty="0" smtClean="0"/>
              <a:t> ID) {</a:t>
            </a:r>
          </a:p>
          <a:p>
            <a:pPr>
              <a:spcBef>
                <a:spcPts val="0"/>
              </a:spcBef>
              <a:buNone/>
            </a:pPr>
            <a:r>
              <a:rPr lang="en-GB" sz="900" dirty="0" smtClean="0"/>
              <a:t>  if (ID == 0) {</a:t>
            </a:r>
          </a:p>
          <a:p>
            <a:pPr>
              <a:spcBef>
                <a:spcPts val="0"/>
              </a:spcBef>
              <a:buNone/>
            </a:pPr>
            <a:r>
              <a:rPr lang="en-GB" sz="900" dirty="0" smtClean="0"/>
              <a:t>    for (</a:t>
            </a:r>
            <a:r>
              <a:rPr lang="en-GB" sz="900" dirty="0" err="1" smtClean="0"/>
              <a:t>int</a:t>
            </a:r>
            <a:r>
              <a:rPr lang="en-GB" sz="900" dirty="0" smtClean="0"/>
              <a:t> </a:t>
            </a:r>
            <a:r>
              <a:rPr lang="en-GB" sz="900" dirty="0" err="1" smtClean="0"/>
              <a:t>i</a:t>
            </a:r>
            <a:r>
              <a:rPr lang="en-GB" sz="900" dirty="0" smtClean="0"/>
              <a:t> = 0; </a:t>
            </a:r>
            <a:r>
              <a:rPr lang="en-GB" sz="900" dirty="0" err="1" smtClean="0"/>
              <a:t>i</a:t>
            </a:r>
            <a:r>
              <a:rPr lang="en-GB" sz="900" dirty="0" smtClean="0"/>
              <a:t> &lt; NUM_LEDS; </a:t>
            </a:r>
            <a:r>
              <a:rPr lang="en-GB" sz="900" dirty="0" err="1" smtClean="0"/>
              <a:t>i</a:t>
            </a:r>
            <a:r>
              <a:rPr lang="en-GB" sz="900" dirty="0" smtClean="0"/>
              <a:t>++){</a:t>
            </a:r>
          </a:p>
          <a:p>
            <a:pPr>
              <a:spcBef>
                <a:spcPts val="0"/>
              </a:spcBef>
              <a:buNone/>
            </a:pPr>
            <a:r>
              <a:rPr lang="en-GB" sz="900" dirty="0" smtClean="0"/>
              <a:t>      image[</a:t>
            </a:r>
            <a:r>
              <a:rPr lang="en-GB" sz="900" dirty="0" err="1" smtClean="0"/>
              <a:t>i</a:t>
            </a:r>
            <a:r>
              <a:rPr lang="en-GB" sz="900" dirty="0" smtClean="0"/>
              <a:t>*3] = </a:t>
            </a:r>
            <a:r>
              <a:rPr lang="en-GB" sz="900" dirty="0" err="1" smtClean="0"/>
              <a:t>default_red</a:t>
            </a:r>
            <a:r>
              <a:rPr lang="en-GB" sz="900" dirty="0" smtClean="0"/>
              <a:t>;</a:t>
            </a:r>
          </a:p>
          <a:p>
            <a:pPr>
              <a:spcBef>
                <a:spcPts val="0"/>
              </a:spcBef>
              <a:buNone/>
            </a:pPr>
            <a:r>
              <a:rPr lang="en-GB" sz="900" dirty="0" smtClean="0"/>
              <a:t>      image[</a:t>
            </a:r>
            <a:r>
              <a:rPr lang="en-GB" sz="900" dirty="0" err="1" smtClean="0"/>
              <a:t>i</a:t>
            </a:r>
            <a:r>
              <a:rPr lang="en-GB" sz="900" dirty="0" smtClean="0"/>
              <a:t>*3+1] = </a:t>
            </a:r>
            <a:r>
              <a:rPr lang="en-GB" sz="900" dirty="0" err="1" smtClean="0"/>
              <a:t>default_green</a:t>
            </a:r>
            <a:r>
              <a:rPr lang="en-GB" sz="900" dirty="0" smtClean="0"/>
              <a:t>;</a:t>
            </a:r>
          </a:p>
          <a:p>
            <a:pPr>
              <a:spcBef>
                <a:spcPts val="0"/>
              </a:spcBef>
              <a:buNone/>
            </a:pPr>
            <a:r>
              <a:rPr lang="en-GB" sz="900" dirty="0" smtClean="0"/>
              <a:t>      image[</a:t>
            </a:r>
            <a:r>
              <a:rPr lang="en-GB" sz="900" dirty="0" err="1" smtClean="0"/>
              <a:t>i</a:t>
            </a:r>
            <a:r>
              <a:rPr lang="en-GB" sz="900" dirty="0" smtClean="0"/>
              <a:t>*3+2] = </a:t>
            </a:r>
            <a:r>
              <a:rPr lang="en-GB" sz="900" dirty="0" err="1" smtClean="0"/>
              <a:t>default_blue</a:t>
            </a:r>
            <a:r>
              <a:rPr lang="en-GB" sz="900" dirty="0" smtClean="0"/>
              <a:t>;</a:t>
            </a:r>
          </a:p>
          <a:p>
            <a:pPr>
              <a:spcBef>
                <a:spcPts val="0"/>
              </a:spcBef>
              <a:buNone/>
            </a:pPr>
            <a:r>
              <a:rPr lang="en-GB" sz="900" dirty="0" smtClean="0"/>
              <a:t>    }</a:t>
            </a:r>
          </a:p>
          <a:p>
            <a:pPr>
              <a:spcBef>
                <a:spcPts val="0"/>
              </a:spcBef>
              <a:buNone/>
            </a:pPr>
            <a:r>
              <a:rPr lang="en-GB" sz="900" dirty="0" smtClean="0"/>
              <a:t>  } else {</a:t>
            </a:r>
          </a:p>
          <a:p>
            <a:pPr>
              <a:spcBef>
                <a:spcPts val="0"/>
              </a:spcBef>
              <a:buNone/>
            </a:pPr>
            <a:r>
              <a:rPr lang="en-GB" sz="900" dirty="0" smtClean="0"/>
              <a:t>    String </a:t>
            </a:r>
            <a:r>
              <a:rPr lang="en-GB" sz="900" dirty="0" err="1" smtClean="0"/>
              <a:t>IMFileNameString</a:t>
            </a:r>
            <a:r>
              <a:rPr lang="en-GB" sz="900" dirty="0" smtClean="0"/>
              <a:t> = String(".</a:t>
            </a:r>
            <a:r>
              <a:rPr lang="en-GB" sz="900" dirty="0" err="1" smtClean="0"/>
              <a:t>imxs</a:t>
            </a:r>
            <a:r>
              <a:rPr lang="en-GB" sz="900" dirty="0" smtClean="0"/>
              <a:t>/</a:t>
            </a:r>
            <a:r>
              <a:rPr lang="en-GB" sz="900" dirty="0" err="1" smtClean="0"/>
              <a:t>imx</a:t>
            </a:r>
            <a:r>
              <a:rPr lang="en-GB" sz="900" dirty="0" smtClean="0"/>
              <a:t>-") + ID + String(".</a:t>
            </a:r>
            <a:r>
              <a:rPr lang="en-GB" sz="900" dirty="0" err="1" smtClean="0"/>
              <a:t>imx</a:t>
            </a:r>
            <a:r>
              <a:rPr lang="en-GB" sz="900" dirty="0" smtClean="0"/>
              <a:t>");</a:t>
            </a:r>
          </a:p>
          <a:p>
            <a:pPr>
              <a:spcBef>
                <a:spcPts val="0"/>
              </a:spcBef>
              <a:buNone/>
            </a:pPr>
            <a:r>
              <a:rPr lang="en-GB" sz="900" dirty="0" smtClean="0"/>
              <a:t>    </a:t>
            </a:r>
            <a:r>
              <a:rPr lang="en-GB" sz="900" dirty="0" err="1" smtClean="0"/>
              <a:t>int</a:t>
            </a:r>
            <a:r>
              <a:rPr lang="en-GB" sz="900" dirty="0" smtClean="0"/>
              <a:t> </a:t>
            </a:r>
            <a:r>
              <a:rPr lang="en-GB" sz="900" dirty="0" err="1" smtClean="0"/>
              <a:t>IMFileNameString_len</a:t>
            </a:r>
            <a:r>
              <a:rPr lang="en-GB" sz="900" dirty="0" smtClean="0"/>
              <a:t> = </a:t>
            </a:r>
            <a:r>
              <a:rPr lang="en-GB" sz="900" dirty="0" err="1" smtClean="0"/>
              <a:t>IMFileNameString.length</a:t>
            </a:r>
            <a:r>
              <a:rPr lang="en-GB" sz="900" dirty="0" smtClean="0"/>
              <a:t>() + 1;</a:t>
            </a:r>
          </a:p>
          <a:p>
            <a:pPr>
              <a:spcBef>
                <a:spcPts val="0"/>
              </a:spcBef>
              <a:buNone/>
            </a:pPr>
            <a:r>
              <a:rPr lang="en-GB" sz="900" dirty="0" smtClean="0"/>
              <a:t>    char </a:t>
            </a:r>
            <a:r>
              <a:rPr lang="en-GB" sz="900" dirty="0" err="1" smtClean="0"/>
              <a:t>IMFileName</a:t>
            </a:r>
            <a:r>
              <a:rPr lang="en-GB" sz="900" dirty="0" smtClean="0"/>
              <a:t>[</a:t>
            </a:r>
            <a:r>
              <a:rPr lang="en-GB" sz="900" dirty="0" err="1" smtClean="0"/>
              <a:t>IMFileNameString_len</a:t>
            </a:r>
            <a:r>
              <a:rPr lang="en-GB" sz="900" dirty="0" smtClean="0"/>
              <a:t>];</a:t>
            </a:r>
          </a:p>
          <a:p>
            <a:pPr>
              <a:spcBef>
                <a:spcPts val="0"/>
              </a:spcBef>
              <a:buNone/>
            </a:pPr>
            <a:r>
              <a:rPr lang="en-GB" sz="900" dirty="0" smtClean="0"/>
              <a:t>    </a:t>
            </a:r>
            <a:r>
              <a:rPr lang="en-GB" sz="900" dirty="0" err="1" smtClean="0"/>
              <a:t>IMFileNameString.toCharArray</a:t>
            </a:r>
            <a:r>
              <a:rPr lang="en-GB" sz="900" dirty="0" smtClean="0"/>
              <a:t>(</a:t>
            </a:r>
            <a:r>
              <a:rPr lang="en-GB" sz="900" dirty="0" err="1" smtClean="0"/>
              <a:t>IMFileName</a:t>
            </a:r>
            <a:r>
              <a:rPr lang="en-GB" sz="900" dirty="0" smtClean="0"/>
              <a:t>, </a:t>
            </a:r>
            <a:r>
              <a:rPr lang="en-GB" sz="900" dirty="0" err="1" smtClean="0"/>
              <a:t>IMFileNameString_len</a:t>
            </a:r>
            <a:r>
              <a:rPr lang="en-GB" sz="900" dirty="0" smtClean="0"/>
              <a:t>);</a:t>
            </a:r>
          </a:p>
          <a:p>
            <a:pPr>
              <a:spcBef>
                <a:spcPts val="0"/>
              </a:spcBef>
              <a:buNone/>
            </a:pPr>
            <a:r>
              <a:rPr lang="en-GB" sz="900" dirty="0" smtClean="0"/>
              <a:t>    if (</a:t>
            </a:r>
            <a:r>
              <a:rPr lang="en-GB" sz="900" dirty="0" err="1" smtClean="0"/>
              <a:t>SD.exists</a:t>
            </a:r>
            <a:r>
              <a:rPr lang="en-GB" sz="900" dirty="0" smtClean="0"/>
              <a:t>(</a:t>
            </a:r>
            <a:r>
              <a:rPr lang="en-GB" sz="900" dirty="0" err="1" smtClean="0"/>
              <a:t>IMFileName</a:t>
            </a:r>
            <a:r>
              <a:rPr lang="en-GB" sz="900" dirty="0" smtClean="0"/>
              <a:t>)) {</a:t>
            </a:r>
          </a:p>
          <a:p>
            <a:pPr>
              <a:spcBef>
                <a:spcPts val="0"/>
              </a:spcBef>
              <a:buNone/>
            </a:pPr>
            <a:r>
              <a:rPr lang="en-GB" sz="900" dirty="0" smtClean="0"/>
              <a:t>      //</a:t>
            </a:r>
            <a:r>
              <a:rPr lang="en-GB" sz="900" dirty="0" err="1" smtClean="0"/>
              <a:t>Serial.println</a:t>
            </a:r>
            <a:r>
              <a:rPr lang="en-GB" sz="900" dirty="0" smtClean="0"/>
              <a:t>(</a:t>
            </a:r>
            <a:r>
              <a:rPr lang="en-GB" sz="900" dirty="0" err="1" smtClean="0"/>
              <a:t>IMFileName</a:t>
            </a:r>
            <a:r>
              <a:rPr lang="en-GB" sz="900" dirty="0" smtClean="0"/>
              <a:t>);</a:t>
            </a:r>
          </a:p>
          <a:p>
            <a:pPr>
              <a:spcBef>
                <a:spcPts val="0"/>
              </a:spcBef>
              <a:buNone/>
            </a:pPr>
            <a:r>
              <a:rPr lang="en-GB" sz="900" dirty="0" smtClean="0"/>
              <a:t>      </a:t>
            </a:r>
            <a:r>
              <a:rPr lang="en-GB" sz="900" dirty="0" err="1" smtClean="0"/>
              <a:t>myFile</a:t>
            </a:r>
            <a:r>
              <a:rPr lang="en-GB" sz="900" dirty="0" smtClean="0"/>
              <a:t> = </a:t>
            </a:r>
            <a:r>
              <a:rPr lang="en-GB" sz="900" dirty="0" err="1" smtClean="0"/>
              <a:t>SD.open</a:t>
            </a:r>
            <a:r>
              <a:rPr lang="en-GB" sz="900" dirty="0" smtClean="0"/>
              <a:t>(</a:t>
            </a:r>
            <a:r>
              <a:rPr lang="en-GB" sz="900" dirty="0" err="1" smtClean="0"/>
              <a:t>IMFileName</a:t>
            </a:r>
            <a:r>
              <a:rPr lang="en-GB" sz="900" dirty="0" smtClean="0"/>
              <a:t>);</a:t>
            </a:r>
          </a:p>
          <a:p>
            <a:pPr>
              <a:spcBef>
                <a:spcPts val="0"/>
              </a:spcBef>
              <a:buNone/>
            </a:pPr>
            <a:r>
              <a:rPr lang="en-GB" sz="900" dirty="0" smtClean="0"/>
              <a:t>      // read from the file until there's nothing else in it:</a:t>
            </a:r>
          </a:p>
          <a:p>
            <a:pPr>
              <a:spcBef>
                <a:spcPts val="0"/>
              </a:spcBef>
              <a:buNone/>
            </a:pPr>
            <a:r>
              <a:rPr lang="en-GB" sz="900" dirty="0" smtClean="0"/>
              <a:t>      </a:t>
            </a:r>
            <a:r>
              <a:rPr lang="en-GB" sz="900" dirty="0" err="1" smtClean="0"/>
              <a:t>current_im_char</a:t>
            </a:r>
            <a:r>
              <a:rPr lang="en-GB" sz="900" dirty="0" smtClean="0"/>
              <a:t>;</a:t>
            </a:r>
          </a:p>
          <a:p>
            <a:pPr>
              <a:spcBef>
                <a:spcPts val="0"/>
              </a:spcBef>
              <a:buNone/>
            </a:pPr>
            <a:r>
              <a:rPr lang="en-GB" sz="900" dirty="0" smtClean="0"/>
              <a:t>      </a:t>
            </a:r>
            <a:r>
              <a:rPr lang="en-GB" sz="900" dirty="0" err="1" smtClean="0"/>
              <a:t>im_eof</a:t>
            </a:r>
            <a:r>
              <a:rPr lang="en-GB" sz="900" dirty="0" smtClean="0"/>
              <a:t> = false;</a:t>
            </a:r>
          </a:p>
          <a:p>
            <a:pPr>
              <a:spcBef>
                <a:spcPts val="0"/>
              </a:spcBef>
              <a:buNone/>
            </a:pPr>
            <a:r>
              <a:rPr lang="en-GB" sz="900" dirty="0" smtClean="0"/>
              <a:t>      </a:t>
            </a:r>
            <a:r>
              <a:rPr lang="en-GB" sz="900" dirty="0" err="1" smtClean="0"/>
              <a:t>im_invalid</a:t>
            </a:r>
            <a:r>
              <a:rPr lang="en-GB" sz="900" dirty="0" smtClean="0"/>
              <a:t> = false;</a:t>
            </a:r>
          </a:p>
          <a:p>
            <a:pPr>
              <a:spcBef>
                <a:spcPts val="0"/>
              </a:spcBef>
              <a:buNone/>
            </a:pPr>
            <a:r>
              <a:rPr lang="en-GB" sz="900" dirty="0" smtClean="0"/>
              <a:t>      </a:t>
            </a:r>
          </a:p>
          <a:p>
            <a:pPr>
              <a:spcBef>
                <a:spcPts val="0"/>
              </a:spcBef>
              <a:buNone/>
            </a:pPr>
            <a:r>
              <a:rPr lang="en-GB" sz="900" dirty="0" smtClean="0"/>
              <a:t>      </a:t>
            </a:r>
            <a:r>
              <a:rPr lang="en-GB" sz="900" dirty="0" err="1" smtClean="0"/>
              <a:t>readChar</a:t>
            </a:r>
            <a:r>
              <a:rPr lang="en-GB" sz="900" dirty="0" smtClean="0"/>
              <a:t>(64);</a:t>
            </a:r>
          </a:p>
          <a:p>
            <a:pPr>
              <a:spcBef>
                <a:spcPts val="0"/>
              </a:spcBef>
              <a:buNone/>
            </a:pPr>
            <a:r>
              <a:rPr lang="en-GB" sz="900" dirty="0" smtClean="0"/>
              <a:t>      </a:t>
            </a:r>
            <a:r>
              <a:rPr lang="en-GB" sz="900" dirty="0" err="1" smtClean="0"/>
              <a:t>readChar</a:t>
            </a:r>
            <a:r>
              <a:rPr lang="en-GB" sz="900" dirty="0" smtClean="0"/>
              <a:t>(16);</a:t>
            </a:r>
          </a:p>
          <a:p>
            <a:pPr>
              <a:spcBef>
                <a:spcPts val="0"/>
              </a:spcBef>
              <a:buNone/>
            </a:pPr>
            <a:r>
              <a:rPr lang="en-GB" sz="900" dirty="0" smtClean="0"/>
              <a:t>      </a:t>
            </a:r>
            <a:r>
              <a:rPr lang="en-GB" sz="900" dirty="0" err="1" smtClean="0"/>
              <a:t>readChar</a:t>
            </a:r>
            <a:r>
              <a:rPr lang="en-GB" sz="900" dirty="0" smtClean="0"/>
              <a:t>(36);</a:t>
            </a:r>
          </a:p>
          <a:p>
            <a:pPr>
              <a:spcBef>
                <a:spcPts val="0"/>
              </a:spcBef>
              <a:buNone/>
            </a:pPr>
            <a:r>
              <a:rPr lang="en-GB" sz="900" dirty="0" smtClean="0"/>
              <a:t>      </a:t>
            </a:r>
            <a:r>
              <a:rPr lang="en-GB" sz="900" dirty="0" err="1" smtClean="0"/>
              <a:t>readChar</a:t>
            </a:r>
            <a:r>
              <a:rPr lang="en-GB" sz="900" dirty="0" smtClean="0"/>
              <a:t>(32);</a:t>
            </a:r>
          </a:p>
          <a:p>
            <a:pPr>
              <a:spcBef>
                <a:spcPts val="0"/>
              </a:spcBef>
              <a:buNone/>
            </a:pPr>
            <a:r>
              <a:rPr lang="en-GB" sz="900" dirty="0" smtClean="0"/>
              <a:t>      </a:t>
            </a:r>
            <a:r>
              <a:rPr lang="en-GB" sz="900" dirty="0" err="1" smtClean="0"/>
              <a:t>readChar</a:t>
            </a:r>
            <a:r>
              <a:rPr lang="en-GB" sz="900" dirty="0" smtClean="0"/>
              <a:t>(35);</a:t>
            </a:r>
          </a:p>
          <a:p>
            <a:pPr>
              <a:spcBef>
                <a:spcPts val="0"/>
              </a:spcBef>
              <a:buNone/>
            </a:pPr>
            <a:r>
              <a:rPr lang="en-GB" sz="900" dirty="0" smtClean="0"/>
              <a:t>      for (byte </a:t>
            </a:r>
            <a:r>
              <a:rPr lang="en-GB" sz="900" dirty="0" err="1" smtClean="0"/>
              <a:t>im_Y</a:t>
            </a:r>
            <a:r>
              <a:rPr lang="en-GB" sz="900" dirty="0" smtClean="0"/>
              <a:t> = 0; </a:t>
            </a:r>
            <a:r>
              <a:rPr lang="en-GB" sz="900" dirty="0" err="1" smtClean="0"/>
              <a:t>im_Y</a:t>
            </a:r>
            <a:r>
              <a:rPr lang="en-GB" sz="900" dirty="0" smtClean="0"/>
              <a:t> &lt; 16 &amp;&amp; </a:t>
            </a:r>
            <a:r>
              <a:rPr lang="en-GB" sz="900" dirty="0" err="1" smtClean="0"/>
              <a:t>myFile.available</a:t>
            </a:r>
            <a:r>
              <a:rPr lang="en-GB" sz="900" dirty="0" smtClean="0"/>
              <a:t>() &amp;&amp; !</a:t>
            </a:r>
            <a:r>
              <a:rPr lang="en-GB" sz="900" dirty="0" err="1" smtClean="0"/>
              <a:t>im_eof</a:t>
            </a:r>
            <a:r>
              <a:rPr lang="en-GB" sz="900" dirty="0" smtClean="0"/>
              <a:t> &amp;&amp; !</a:t>
            </a:r>
            <a:r>
              <a:rPr lang="en-GB" sz="900" dirty="0" err="1" smtClean="0"/>
              <a:t>im_invalid</a:t>
            </a:r>
            <a:r>
              <a:rPr lang="en-GB" sz="900" dirty="0" smtClean="0"/>
              <a:t>; </a:t>
            </a:r>
            <a:r>
              <a:rPr lang="en-GB" sz="900" dirty="0" err="1" smtClean="0"/>
              <a:t>im_Y</a:t>
            </a:r>
            <a:r>
              <a:rPr lang="en-GB" sz="900" dirty="0" smtClean="0"/>
              <a:t>++) {</a:t>
            </a:r>
          </a:p>
          <a:p>
            <a:pPr>
              <a:spcBef>
                <a:spcPts val="0"/>
              </a:spcBef>
              <a:buNone/>
            </a:pPr>
            <a:r>
              <a:rPr lang="en-GB" sz="900" dirty="0" smtClean="0"/>
              <a:t>        for (byte </a:t>
            </a:r>
            <a:r>
              <a:rPr lang="en-GB" sz="900" dirty="0" err="1" smtClean="0"/>
              <a:t>im_X</a:t>
            </a:r>
            <a:r>
              <a:rPr lang="en-GB" sz="900" dirty="0" smtClean="0"/>
              <a:t> = 0; </a:t>
            </a:r>
            <a:r>
              <a:rPr lang="en-GB" sz="900" dirty="0" err="1" smtClean="0"/>
              <a:t>im_X</a:t>
            </a:r>
            <a:r>
              <a:rPr lang="en-GB" sz="900" dirty="0" smtClean="0"/>
              <a:t> &lt; 32 &amp;&amp; </a:t>
            </a:r>
            <a:r>
              <a:rPr lang="en-GB" sz="900" dirty="0" err="1" smtClean="0"/>
              <a:t>myFile.available</a:t>
            </a:r>
            <a:r>
              <a:rPr lang="en-GB" sz="900" dirty="0" smtClean="0"/>
              <a:t>() &amp;&amp; !</a:t>
            </a:r>
            <a:r>
              <a:rPr lang="en-GB" sz="900" dirty="0" err="1" smtClean="0"/>
              <a:t>im_eof</a:t>
            </a:r>
            <a:r>
              <a:rPr lang="en-GB" sz="900" dirty="0" smtClean="0"/>
              <a:t> &amp;&amp; !</a:t>
            </a:r>
            <a:r>
              <a:rPr lang="en-GB" sz="900" dirty="0" err="1" smtClean="0"/>
              <a:t>im_invalid</a:t>
            </a:r>
            <a:r>
              <a:rPr lang="en-GB" sz="900" dirty="0" smtClean="0"/>
              <a:t>; </a:t>
            </a:r>
            <a:r>
              <a:rPr lang="en-GB" sz="900" dirty="0" err="1" smtClean="0"/>
              <a:t>im_X</a:t>
            </a:r>
            <a:r>
              <a:rPr lang="en-GB" sz="900" dirty="0" smtClean="0"/>
              <a:t>++) {</a:t>
            </a:r>
          </a:p>
          <a:p>
            <a:pPr>
              <a:spcBef>
                <a:spcPts val="0"/>
              </a:spcBef>
              <a:buNone/>
            </a:pPr>
            <a:r>
              <a:rPr lang="en-GB" sz="900" dirty="0" smtClean="0"/>
              <a:t>          </a:t>
            </a:r>
            <a:endParaRPr lang="en-GB" sz="900" dirty="0"/>
          </a:p>
        </p:txBody>
      </p:sp>
      <p:sp>
        <p:nvSpPr>
          <p:cNvPr id="7" name="Content Placeholder 6"/>
          <p:cNvSpPr>
            <a:spLocks noGrp="1"/>
          </p:cNvSpPr>
          <p:nvPr>
            <p:ph sz="half" idx="2"/>
          </p:nvPr>
        </p:nvSpPr>
        <p:spPr>
          <a:xfrm>
            <a:off x="5220072" y="1186996"/>
            <a:ext cx="3657600" cy="3689010"/>
          </a:xfrm>
        </p:spPr>
        <p:txBody>
          <a:bodyPr>
            <a:noAutofit/>
          </a:bodyPr>
          <a:lstStyle/>
          <a:p>
            <a:pPr>
              <a:spcBef>
                <a:spcPts val="0"/>
              </a:spcBef>
              <a:buNone/>
            </a:pPr>
            <a:r>
              <a:rPr lang="en-GB" sz="800" b="1" dirty="0" smtClean="0"/>
              <a:t>Continued.</a:t>
            </a:r>
          </a:p>
          <a:p>
            <a:pPr>
              <a:spcBef>
                <a:spcPts val="0"/>
              </a:spcBef>
              <a:buNone/>
            </a:pPr>
            <a:endParaRPr lang="en-GB" sz="800" b="1" dirty="0" smtClean="0"/>
          </a:p>
          <a:p>
            <a:pPr>
              <a:spcBef>
                <a:spcPts val="0"/>
              </a:spcBef>
              <a:buNone/>
            </a:pPr>
            <a:r>
              <a:rPr lang="en-GB" sz="800" dirty="0" err="1" smtClean="0"/>
              <a:t>int</a:t>
            </a:r>
            <a:r>
              <a:rPr lang="en-GB" sz="800" dirty="0" smtClean="0"/>
              <a:t> </a:t>
            </a:r>
            <a:r>
              <a:rPr lang="en-GB" sz="800" dirty="0" err="1" smtClean="0"/>
              <a:t>im_c_index</a:t>
            </a:r>
            <a:r>
              <a:rPr lang="en-GB" sz="800" dirty="0" smtClean="0"/>
              <a:t> = </a:t>
            </a:r>
            <a:r>
              <a:rPr lang="en-GB" sz="800" dirty="0" err="1" smtClean="0"/>
              <a:t>PosToIndex</a:t>
            </a:r>
            <a:r>
              <a:rPr lang="en-GB" sz="800" dirty="0" smtClean="0"/>
              <a:t>(im_X,15-im_Y);</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 = </a:t>
            </a:r>
            <a:r>
              <a:rPr lang="en-GB" sz="800" dirty="0" err="1" smtClean="0"/>
              <a:t>current_im_char</a:t>
            </a:r>
            <a:r>
              <a:rPr lang="en-GB" sz="800" dirty="0" smtClean="0"/>
              <a:t>;</a:t>
            </a:r>
          </a:p>
          <a:p>
            <a:pPr>
              <a:spcBef>
                <a:spcPts val="0"/>
              </a:spcBef>
              <a:buNone/>
            </a:pPr>
            <a:r>
              <a:rPr lang="en-GB" sz="800" dirty="0" smtClean="0"/>
              <a:t>          </a:t>
            </a:r>
            <a:r>
              <a:rPr lang="en-GB" sz="800" dirty="0" err="1" smtClean="0"/>
              <a:t>readChar</a:t>
            </a:r>
            <a:r>
              <a:rPr lang="en-GB" sz="800" dirty="0" smtClean="0"/>
              <a:t>(58);</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*3+1] = </a:t>
            </a:r>
            <a:r>
              <a:rPr lang="en-GB" sz="800" dirty="0" err="1" smtClean="0"/>
              <a:t>current_im_char</a:t>
            </a:r>
            <a:r>
              <a:rPr lang="en-GB" sz="800" dirty="0" smtClean="0"/>
              <a:t>;</a:t>
            </a:r>
          </a:p>
          <a:p>
            <a:pPr>
              <a:spcBef>
                <a:spcPts val="0"/>
              </a:spcBef>
              <a:buNone/>
            </a:pPr>
            <a:r>
              <a:rPr lang="en-GB" sz="800" dirty="0" smtClean="0"/>
              <a:t>          </a:t>
            </a:r>
            <a:r>
              <a:rPr lang="en-GB" sz="800" dirty="0" err="1" smtClean="0"/>
              <a:t>readChar</a:t>
            </a:r>
            <a:r>
              <a:rPr lang="en-GB" sz="800" dirty="0" smtClean="0"/>
              <a:t>(58);</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*3+2] = </a:t>
            </a:r>
            <a:r>
              <a:rPr lang="en-GB" sz="800" dirty="0" err="1" smtClean="0"/>
              <a:t>current_im_char</a:t>
            </a:r>
            <a:r>
              <a:rPr lang="en-GB" sz="800" dirty="0" smtClean="0"/>
              <a:t>;</a:t>
            </a:r>
          </a:p>
          <a:p>
            <a:pPr>
              <a:spcBef>
                <a:spcPts val="0"/>
              </a:spcBef>
              <a:buNone/>
            </a:pPr>
            <a:r>
              <a:rPr lang="en-GB" sz="800" dirty="0" smtClean="0"/>
              <a:t>          if (</a:t>
            </a:r>
            <a:r>
              <a:rPr lang="en-GB" sz="800" dirty="0" err="1" smtClean="0"/>
              <a:t>im_X</a:t>
            </a:r>
            <a:r>
              <a:rPr lang="en-GB" sz="800" dirty="0" smtClean="0"/>
              <a:t> &lt; 31) {</a:t>
            </a:r>
          </a:p>
          <a:p>
            <a:pPr>
              <a:spcBef>
                <a:spcPts val="0"/>
              </a:spcBef>
              <a:buNone/>
            </a:pPr>
            <a:r>
              <a:rPr lang="en-GB" sz="800" dirty="0" smtClean="0"/>
              <a:t>            </a:t>
            </a:r>
            <a:r>
              <a:rPr lang="en-GB" sz="800" dirty="0" err="1" smtClean="0"/>
              <a:t>readChar</a:t>
            </a:r>
            <a:r>
              <a:rPr lang="en-GB" sz="800" dirty="0" smtClean="0"/>
              <a:t>(59);</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        if (</a:t>
            </a:r>
            <a:r>
              <a:rPr lang="en-GB" sz="800" dirty="0" err="1" smtClean="0"/>
              <a:t>im_Y</a:t>
            </a:r>
            <a:r>
              <a:rPr lang="en-GB" sz="800" dirty="0" smtClean="0"/>
              <a:t> &lt; 15) {</a:t>
            </a:r>
          </a:p>
          <a:p>
            <a:pPr>
              <a:spcBef>
                <a:spcPts val="0"/>
              </a:spcBef>
              <a:buNone/>
            </a:pPr>
            <a:r>
              <a:rPr lang="en-GB" sz="800" dirty="0" smtClean="0"/>
              <a:t>            </a:t>
            </a:r>
            <a:r>
              <a:rPr lang="en-GB" sz="800" dirty="0" err="1" smtClean="0"/>
              <a:t>readChar</a:t>
            </a:r>
            <a:r>
              <a:rPr lang="en-GB" sz="800" dirty="0" smtClean="0"/>
              <a:t>(33);</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      </a:t>
            </a:r>
            <a:r>
              <a:rPr lang="en-GB" sz="800" dirty="0" err="1" smtClean="0"/>
              <a:t>readChar</a:t>
            </a:r>
            <a:r>
              <a:rPr lang="en-GB" sz="800" dirty="0" smtClean="0"/>
              <a:t>(38);</a:t>
            </a:r>
          </a:p>
          <a:p>
            <a:pPr>
              <a:spcBef>
                <a:spcPts val="0"/>
              </a:spcBef>
              <a:buNone/>
            </a:pPr>
            <a:r>
              <a:rPr lang="en-GB" sz="800" dirty="0" smtClean="0"/>
              <a:t>      if (</a:t>
            </a:r>
            <a:r>
              <a:rPr lang="en-GB" sz="800" dirty="0" err="1" smtClean="0"/>
              <a:t>im_invalid</a:t>
            </a:r>
            <a:r>
              <a:rPr lang="en-GB" sz="800" dirty="0" smtClean="0"/>
              <a:t>) {</a:t>
            </a:r>
          </a:p>
          <a:p>
            <a:pPr>
              <a:spcBef>
                <a:spcPts val="0"/>
              </a:spcBef>
              <a:buNone/>
            </a:pPr>
            <a:r>
              <a:rPr lang="en-GB" sz="800" dirty="0" smtClean="0"/>
              <a:t>        </a:t>
            </a:r>
            <a:r>
              <a:rPr lang="en-GB" sz="800" dirty="0" err="1" smtClean="0"/>
              <a:t>Serial.println</a:t>
            </a:r>
            <a:r>
              <a:rPr lang="en-GB" sz="800" dirty="0" smtClean="0"/>
              <a:t>("Invalid");</a:t>
            </a:r>
          </a:p>
          <a:p>
            <a:pPr>
              <a:spcBef>
                <a:spcPts val="0"/>
              </a:spcBef>
              <a:buNone/>
            </a:pPr>
            <a:r>
              <a:rPr lang="en-GB" sz="800" dirty="0" smtClean="0"/>
              <a:t>        </a:t>
            </a:r>
            <a:r>
              <a:rPr lang="en-GB" sz="800" dirty="0" err="1" smtClean="0"/>
              <a:t>current_pattern</a:t>
            </a:r>
            <a:r>
              <a:rPr lang="en-GB" sz="800" dirty="0" smtClean="0"/>
              <a:t> = 0;</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a:t>
            </a:r>
            <a:r>
              <a:rPr lang="en-GB" sz="800" dirty="0" err="1" smtClean="0"/>
              <a:t>i</a:t>
            </a:r>
            <a:r>
              <a:rPr lang="en-GB" sz="800" dirty="0" smtClean="0"/>
              <a:t> &lt; NUM_LEDS; </a:t>
            </a:r>
            <a:r>
              <a:rPr lang="en-GB" sz="800" dirty="0" err="1" smtClean="0"/>
              <a:t>i</a:t>
            </a:r>
            <a:r>
              <a:rPr lang="en-GB" sz="800" dirty="0" smtClean="0"/>
              <a:t>++){</a:t>
            </a:r>
          </a:p>
          <a:p>
            <a:pPr>
              <a:spcBef>
                <a:spcPts val="0"/>
              </a:spcBef>
              <a:buNone/>
            </a:pPr>
            <a:r>
              <a:rPr lang="en-GB" sz="800" dirty="0" smtClean="0"/>
              <a:t>          image[</a:t>
            </a:r>
            <a:r>
              <a:rPr lang="en-GB" sz="800" dirty="0" err="1" smtClean="0"/>
              <a:t>i</a:t>
            </a:r>
            <a:r>
              <a:rPr lang="en-GB" sz="800" dirty="0" smtClean="0"/>
              <a:t>*3] = </a:t>
            </a:r>
            <a:r>
              <a:rPr lang="en-GB" sz="800" dirty="0" err="1" smtClean="0"/>
              <a:t>default_red</a:t>
            </a:r>
            <a:r>
              <a:rPr lang="en-GB" sz="800" dirty="0" smtClean="0"/>
              <a:t>;</a:t>
            </a:r>
          </a:p>
          <a:p>
            <a:pPr>
              <a:spcBef>
                <a:spcPts val="0"/>
              </a:spcBef>
              <a:buNone/>
            </a:pPr>
            <a:r>
              <a:rPr lang="en-GB" sz="800" dirty="0" smtClean="0"/>
              <a:t>          image[</a:t>
            </a:r>
            <a:r>
              <a:rPr lang="en-GB" sz="800" dirty="0" err="1" smtClean="0"/>
              <a:t>i</a:t>
            </a:r>
            <a:r>
              <a:rPr lang="en-GB" sz="800" dirty="0" smtClean="0"/>
              <a:t>*3+1] = </a:t>
            </a:r>
            <a:r>
              <a:rPr lang="en-GB" sz="800" dirty="0" err="1" smtClean="0"/>
              <a:t>default_green</a:t>
            </a:r>
            <a:r>
              <a:rPr lang="en-GB" sz="800" dirty="0" smtClean="0"/>
              <a:t>;</a:t>
            </a:r>
          </a:p>
          <a:p>
            <a:pPr>
              <a:spcBef>
                <a:spcPts val="0"/>
              </a:spcBef>
              <a:buNone/>
            </a:pPr>
            <a:r>
              <a:rPr lang="en-GB" sz="800" dirty="0" smtClean="0"/>
              <a:t>          image[</a:t>
            </a:r>
            <a:r>
              <a:rPr lang="en-GB" sz="800" dirty="0" err="1" smtClean="0"/>
              <a:t>i</a:t>
            </a:r>
            <a:r>
              <a:rPr lang="en-GB" sz="800" dirty="0" smtClean="0"/>
              <a:t>*3+2] = </a:t>
            </a:r>
            <a:r>
              <a:rPr lang="en-GB" sz="800" dirty="0" err="1" smtClean="0"/>
              <a:t>default_blue</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Serial.println</a:t>
            </a:r>
            <a:r>
              <a:rPr lang="en-GB" sz="800" dirty="0" smtClean="0"/>
              <a:t>(</a:t>
            </a:r>
            <a:r>
              <a:rPr lang="en-GB" sz="800" dirty="0" err="1" smtClean="0"/>
              <a:t>IMFileName</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myFile.close</a:t>
            </a:r>
            <a:r>
              <a:rPr lang="en-GB" sz="800" dirty="0" smtClean="0"/>
              <a:t>();</a:t>
            </a:r>
          </a:p>
          <a:p>
            <a:pPr>
              <a:spcBef>
                <a:spcPts val="0"/>
              </a:spcBef>
              <a:buNone/>
            </a:pPr>
            <a:r>
              <a:rPr lang="en-GB" sz="800" dirty="0" smtClean="0"/>
              <a:t>      </a:t>
            </a:r>
            <a:r>
              <a:rPr lang="en-GB" sz="800" dirty="0" err="1" smtClean="0"/>
              <a:t>Serial.println</a:t>
            </a:r>
            <a:r>
              <a:rPr lang="en-GB" sz="800" dirty="0" smtClean="0"/>
              <a:t>("Finished");</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a:t>
            </a:r>
            <a:endParaRPr lang="en-GB" sz="8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Production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Product Evaluation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Evaluation Against Design Specification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i.ebayimg.com/images/g/A6YAAOSwh2xX~hT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3630" t="24339" r="12871" b="18697"/>
          <a:stretch>
            <a:fillRect/>
          </a:stretch>
        </p:blipFill>
        <p:spPr bwMode="auto">
          <a:xfrm>
            <a:off x="395536" y="1059582"/>
            <a:ext cx="1806746" cy="648072"/>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GB" sz="3600" dirty="0" smtClean="0"/>
              <a:t>PRODUCT: </a:t>
            </a:r>
            <a:r>
              <a:rPr lang="en-GB" sz="1600" dirty="0" smtClean="0"/>
              <a:t>MS3264 V3 digital Level Meter Music Spectrum Display 6 Modes DIY LED Audio amp</a:t>
            </a:r>
            <a:endParaRPr lang="en-GB" sz="1600" dirty="0"/>
          </a:p>
        </p:txBody>
      </p:sp>
      <p:sp>
        <p:nvSpPr>
          <p:cNvPr id="5" name="Content Placeholder 4"/>
          <p:cNvSpPr>
            <a:spLocks noGrp="1"/>
          </p:cNvSpPr>
          <p:nvPr>
            <p:ph sz="half" idx="1"/>
          </p:nvPr>
        </p:nvSpPr>
        <p:spPr/>
        <p:txBody>
          <a:bodyPr>
            <a:noAutofit/>
          </a:bodyPr>
          <a:lstStyle/>
          <a:p>
            <a:pPr>
              <a:spcBef>
                <a:spcPts val="0"/>
              </a:spcBef>
              <a:buNone/>
            </a:pPr>
            <a:r>
              <a:rPr lang="en-GB" sz="1000" dirty="0" smtClean="0"/>
              <a:t>Features: </a:t>
            </a:r>
          </a:p>
          <a:p>
            <a:pPr>
              <a:spcBef>
                <a:spcPts val="0"/>
              </a:spcBef>
            </a:pPr>
            <a:r>
              <a:rPr lang="en-GB" sz="1000" dirty="0" smtClean="0"/>
              <a:t>Using the latest SMD dual colour dot-matrix display modules, more vivid colours and lower power consumption.</a:t>
            </a:r>
          </a:p>
          <a:p>
            <a:pPr>
              <a:spcBef>
                <a:spcPts val="0"/>
              </a:spcBef>
            </a:pPr>
            <a:r>
              <a:rPr lang="en-GB" sz="1000" dirty="0" smtClean="0"/>
              <a:t>Dot-matrix screen software using the original software filtering technology, spectrum effects has increased significantly.</a:t>
            </a:r>
          </a:p>
          <a:p>
            <a:pPr>
              <a:spcBef>
                <a:spcPts val="0"/>
              </a:spcBef>
              <a:buNone/>
            </a:pPr>
            <a:r>
              <a:rPr lang="en-GB" sz="1000" dirty="0" smtClean="0"/>
              <a:t>Main features:</a:t>
            </a:r>
          </a:p>
          <a:p>
            <a:pPr>
              <a:spcBef>
                <a:spcPts val="0"/>
              </a:spcBef>
            </a:pPr>
            <a:r>
              <a:rPr lang="en-GB" sz="1000" dirty="0" smtClean="0"/>
              <a:t>Spectrum display more gentle, no spikes appear. Sensitivity and sense of rhythm is better, visual effects more beautiful.</a:t>
            </a:r>
          </a:p>
          <a:p>
            <a:pPr>
              <a:spcBef>
                <a:spcPts val="0"/>
              </a:spcBef>
            </a:pPr>
            <a:r>
              <a:rPr lang="en-GB" sz="1000" dirty="0" smtClean="0"/>
              <a:t>Improved the other spectrum frequency is too rich, insufficient high frequency phenomena, the effect is more dynamic. With power off memory function.</a:t>
            </a:r>
          </a:p>
          <a:p>
            <a:pPr>
              <a:spcBef>
                <a:spcPts val="0"/>
              </a:spcBef>
            </a:pPr>
            <a:r>
              <a:rPr lang="en-GB" sz="1000" dirty="0" smtClean="0"/>
              <a:t>The streamlined design of the spectrum, not static and noise.</a:t>
            </a:r>
          </a:p>
          <a:p>
            <a:pPr>
              <a:spcBef>
                <a:spcPts val="0"/>
              </a:spcBef>
            </a:pPr>
            <a:r>
              <a:rPr lang="en-GB" sz="1000" dirty="0" smtClean="0"/>
              <a:t>Package Contents </a:t>
            </a:r>
          </a:p>
          <a:p>
            <a:pPr>
              <a:spcBef>
                <a:spcPts val="0"/>
              </a:spcBef>
            </a:pPr>
            <a:r>
              <a:rPr lang="en-GB" sz="1000" dirty="0" smtClean="0"/>
              <a:t>1x Controller</a:t>
            </a:r>
          </a:p>
          <a:p>
            <a:pPr>
              <a:spcBef>
                <a:spcPts val="0"/>
              </a:spcBef>
            </a:pPr>
            <a:r>
              <a:rPr lang="en-GB" sz="1000" dirty="0" smtClean="0"/>
              <a:t>1x Colour dot matrix</a:t>
            </a:r>
          </a:p>
          <a:p>
            <a:pPr>
              <a:spcBef>
                <a:spcPts val="0"/>
              </a:spcBef>
            </a:pPr>
            <a:r>
              <a:rPr lang="en-GB" sz="1000" dirty="0" smtClean="0"/>
              <a:t>1x USB power supply audio cable</a:t>
            </a:r>
          </a:p>
          <a:p>
            <a:pPr>
              <a:spcBef>
                <a:spcPts val="0"/>
              </a:spcBef>
            </a:pPr>
            <a:r>
              <a:rPr lang="en-GB" sz="1000" dirty="0" smtClean="0"/>
              <a:t>1x audio splitter</a:t>
            </a:r>
          </a:p>
          <a:p>
            <a:pPr>
              <a:spcBef>
                <a:spcPts val="0"/>
              </a:spcBef>
            </a:pPr>
            <a:r>
              <a:rPr lang="en-GB" sz="1000" dirty="0" smtClean="0"/>
              <a:t>1x 16-core data cable</a:t>
            </a:r>
          </a:p>
        </p:txBody>
      </p:sp>
      <p:graphicFrame>
        <p:nvGraphicFramePr>
          <p:cNvPr id="10" name="Content Placeholder 9"/>
          <p:cNvGraphicFramePr>
            <a:graphicFrameLocks noGrp="1"/>
          </p:cNvGraphicFramePr>
          <p:nvPr>
            <p:ph sz="half" idx="2"/>
          </p:nvPr>
        </p:nvGraphicFramePr>
        <p:xfrm>
          <a:off x="4629150" y="1563638"/>
          <a:ext cx="4000500" cy="34835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900" baseline="0" dirty="0"/>
                        <a:t>Feature</a:t>
                      </a:r>
                    </a:p>
                  </a:txBody>
                  <a:tcPr/>
                </a:tc>
                <a:tc>
                  <a:txBody>
                    <a:bodyPr/>
                    <a:lstStyle/>
                    <a:p>
                      <a:r>
                        <a:rPr lang="en-GB" sz="900" baseline="0" dirty="0"/>
                        <a:t>Description</a:t>
                      </a:r>
                    </a:p>
                  </a:txBody>
                  <a:tcPr/>
                </a:tc>
                <a:tc>
                  <a:txBody>
                    <a:bodyPr/>
                    <a:lstStyle/>
                    <a:p>
                      <a:r>
                        <a:rPr lang="en-GB" sz="900" baseline="0" dirty="0"/>
                        <a:t>Comment</a:t>
                      </a:r>
                    </a:p>
                  </a:txBody>
                  <a:tcPr/>
                </a:tc>
              </a:tr>
              <a:tr h="336872">
                <a:tc>
                  <a:txBody>
                    <a:bodyPr/>
                    <a:lstStyle/>
                    <a:p>
                      <a:r>
                        <a:rPr lang="en-GB" sz="900" dirty="0"/>
                        <a:t>Cost</a:t>
                      </a:r>
                    </a:p>
                  </a:txBody>
                  <a:tcPr/>
                </a:tc>
                <a:tc>
                  <a:txBody>
                    <a:bodyPr/>
                    <a:lstStyle/>
                    <a:p>
                      <a:r>
                        <a:rPr lang="en-GB" sz="550" dirty="0"/>
                        <a:t>£45.99</a:t>
                      </a:r>
                    </a:p>
                  </a:txBody>
                  <a:tcPr/>
                </a:tc>
                <a:tc>
                  <a:txBody>
                    <a:bodyPr/>
                    <a:lstStyle/>
                    <a:p>
                      <a:r>
                        <a:rPr lang="en-GB" sz="550" dirty="0"/>
                        <a:t>Expensive</a:t>
                      </a:r>
                      <a:r>
                        <a:rPr lang="en-GB" sz="550" baseline="0" dirty="0"/>
                        <a:t> for what it </a:t>
                      </a:r>
                      <a:r>
                        <a:rPr lang="en-GB" sz="550" baseline="0" dirty="0" smtClean="0"/>
                        <a:t>is as it does not come with a case enclosing the electronics</a:t>
                      </a:r>
                      <a:endParaRPr lang="en-GB" sz="550" dirty="0"/>
                    </a:p>
                  </a:txBody>
                  <a:tcPr/>
                </a:tc>
              </a:tr>
              <a:tr h="370840">
                <a:tc>
                  <a:txBody>
                    <a:bodyPr/>
                    <a:lstStyle/>
                    <a:p>
                      <a:r>
                        <a:rPr lang="en-GB" sz="900" dirty="0"/>
                        <a:t>Aesthetics</a:t>
                      </a:r>
                    </a:p>
                  </a:txBody>
                  <a:tcPr/>
                </a:tc>
                <a:tc>
                  <a:txBody>
                    <a:bodyPr/>
                    <a:lstStyle/>
                    <a:p>
                      <a:r>
                        <a:rPr lang="en-GB" sz="550" dirty="0"/>
                        <a:t>Clear Plastic,</a:t>
                      </a:r>
                    </a:p>
                    <a:p>
                      <a:r>
                        <a:rPr lang="en-GB" sz="550" dirty="0"/>
                        <a:t>PCB, Visible</a:t>
                      </a:r>
                      <a:r>
                        <a:rPr lang="en-GB" sz="550" baseline="0" dirty="0"/>
                        <a:t> Components</a:t>
                      </a:r>
                    </a:p>
                    <a:p>
                      <a:r>
                        <a:rPr lang="en-GB" sz="550" baseline="0" dirty="0"/>
                        <a:t>½ Kg</a:t>
                      </a:r>
                    </a:p>
                    <a:p>
                      <a:r>
                        <a:rPr lang="en-GB" sz="550" baseline="0" dirty="0"/>
                        <a:t>Coloured Leds</a:t>
                      </a:r>
                    </a:p>
                    <a:p>
                      <a:r>
                        <a:rPr lang="en-GB" sz="550" baseline="0" dirty="0"/>
                        <a:t>Large</a:t>
                      </a:r>
                      <a:endParaRPr lang="en-GB" sz="550" dirty="0"/>
                    </a:p>
                  </a:txBody>
                  <a:tcPr/>
                </a:tc>
                <a:tc>
                  <a:txBody>
                    <a:bodyPr/>
                    <a:lstStyle/>
                    <a:p>
                      <a:r>
                        <a:rPr lang="en-GB" sz="550" dirty="0"/>
                        <a:t>Not very pretty</a:t>
                      </a:r>
                      <a:r>
                        <a:rPr lang="en-GB" sz="550" baseline="0" dirty="0"/>
                        <a:t> as components are visible</a:t>
                      </a:r>
                    </a:p>
                    <a:p>
                      <a:r>
                        <a:rPr lang="en-GB" sz="550" baseline="0" dirty="0"/>
                        <a:t>Light</a:t>
                      </a:r>
                    </a:p>
                    <a:p>
                      <a:r>
                        <a:rPr lang="en-GB" sz="550" baseline="0" dirty="0"/>
                        <a:t>Leds are fixed colours</a:t>
                      </a:r>
                    </a:p>
                    <a:p>
                      <a:r>
                        <a:rPr lang="en-GB" sz="550" baseline="0" dirty="0"/>
                        <a:t>Components are not one unit</a:t>
                      </a:r>
                      <a:endParaRPr lang="en-GB" sz="550" dirty="0"/>
                    </a:p>
                  </a:txBody>
                  <a:tcPr/>
                </a:tc>
              </a:tr>
              <a:tr h="275520">
                <a:tc>
                  <a:txBody>
                    <a:bodyPr/>
                    <a:lstStyle/>
                    <a:p>
                      <a:r>
                        <a:rPr lang="en-GB" sz="900" dirty="0"/>
                        <a:t>Customers</a:t>
                      </a:r>
                    </a:p>
                  </a:txBody>
                  <a:tcPr/>
                </a:tc>
                <a:tc>
                  <a:txBody>
                    <a:bodyPr/>
                    <a:lstStyle/>
                    <a:p>
                      <a:r>
                        <a:rPr lang="en-GB" sz="550" dirty="0"/>
                        <a:t>Audio</a:t>
                      </a:r>
                      <a:r>
                        <a:rPr lang="en-GB" sz="550" baseline="0" dirty="0"/>
                        <a:t>philes, </a:t>
                      </a:r>
                    </a:p>
                    <a:p>
                      <a:r>
                        <a:rPr lang="en-GB" sz="550" dirty="0"/>
                        <a:t>Techies</a:t>
                      </a:r>
                    </a:p>
                  </a:txBody>
                  <a:tcPr/>
                </a:tc>
                <a:tc>
                  <a:txBody>
                    <a:bodyPr/>
                    <a:lstStyle/>
                    <a:p>
                      <a:r>
                        <a:rPr lang="en-GB" sz="550" dirty="0"/>
                        <a:t>Limited Market</a:t>
                      </a:r>
                      <a:r>
                        <a:rPr lang="en-GB" sz="550" baseline="0" dirty="0"/>
                        <a:t> Due to </a:t>
                      </a:r>
                      <a:r>
                        <a:rPr lang="en-GB" sz="550" baseline="0" dirty="0" smtClean="0"/>
                        <a:t>Aesthetics as it does not have a proper case</a:t>
                      </a:r>
                      <a:endParaRPr lang="en-GB" sz="550" dirty="0"/>
                    </a:p>
                  </a:txBody>
                  <a:tcPr/>
                </a:tc>
              </a:tr>
              <a:tr h="370840">
                <a:tc>
                  <a:txBody>
                    <a:bodyPr/>
                    <a:lstStyle/>
                    <a:p>
                      <a:r>
                        <a:rPr lang="en-GB" sz="900" dirty="0"/>
                        <a:t>Materials</a:t>
                      </a:r>
                    </a:p>
                  </a:txBody>
                  <a:tcPr/>
                </a:tc>
                <a:tc>
                  <a:txBody>
                    <a:bodyPr/>
                    <a:lstStyle/>
                    <a:p>
                      <a:r>
                        <a:rPr lang="en-GB" sz="550" dirty="0"/>
                        <a:t>Plastic/PCB</a:t>
                      </a:r>
                    </a:p>
                  </a:txBody>
                  <a:tcPr/>
                </a:tc>
                <a:tc>
                  <a:txBody>
                    <a:bodyPr/>
                    <a:lstStyle/>
                    <a:p>
                      <a:r>
                        <a:rPr lang="en-GB" sz="550" dirty="0" smtClean="0"/>
                        <a:t>It</a:t>
                      </a:r>
                      <a:r>
                        <a:rPr lang="en-GB" sz="550" baseline="0" dirty="0" smtClean="0"/>
                        <a:t> is made using the bare minimum of materials to make the product work but as it does not have a case enclosing the electronics</a:t>
                      </a:r>
                      <a:endParaRPr lang="en-GB" sz="550" dirty="0"/>
                    </a:p>
                  </a:txBody>
                  <a:tcPr/>
                </a:tc>
              </a:tr>
              <a:tr h="370840">
                <a:tc>
                  <a:txBody>
                    <a:bodyPr/>
                    <a:lstStyle/>
                    <a:p>
                      <a:r>
                        <a:rPr lang="en-GB" sz="900" dirty="0" smtClean="0"/>
                        <a:t>Environment</a:t>
                      </a:r>
                      <a:endParaRPr lang="en-GB" sz="900" dirty="0"/>
                    </a:p>
                  </a:txBody>
                  <a:tcPr/>
                </a:tc>
                <a:tc>
                  <a:txBody>
                    <a:bodyPr/>
                    <a:lstStyle/>
                    <a:p>
                      <a:r>
                        <a:rPr lang="en-GB" sz="550" dirty="0" smtClean="0"/>
                        <a:t>The</a:t>
                      </a:r>
                      <a:r>
                        <a:rPr lang="en-GB" sz="550" baseline="0" dirty="0" smtClean="0"/>
                        <a:t> metals used to make the cables, components and PCB can be recovered but the plastic is most likely not recyclable</a:t>
                      </a:r>
                      <a:endParaRPr lang="en-GB" sz="550" dirty="0"/>
                    </a:p>
                  </a:txBody>
                  <a:tcPr/>
                </a:tc>
                <a:tc>
                  <a:txBody>
                    <a:bodyPr/>
                    <a:lstStyle/>
                    <a:p>
                      <a:r>
                        <a:rPr lang="en-GB" sz="550" dirty="0" smtClean="0"/>
                        <a:t>Partially </a:t>
                      </a:r>
                      <a:r>
                        <a:rPr lang="en-GB" sz="550" dirty="0"/>
                        <a:t>Environmentally</a:t>
                      </a:r>
                      <a:r>
                        <a:rPr lang="en-GB" sz="550" baseline="0" dirty="0"/>
                        <a:t> </a:t>
                      </a:r>
                      <a:r>
                        <a:rPr lang="en-GB" sz="550" baseline="0" dirty="0" smtClean="0"/>
                        <a:t>Friendly as the component it is a mixture of plastic and electronics which cannot be separated but the metals could be extracted</a:t>
                      </a:r>
                      <a:endParaRPr lang="en-GB" sz="550" dirty="0"/>
                    </a:p>
                  </a:txBody>
                  <a:tcPr/>
                </a:tc>
              </a:tr>
              <a:tr h="370840">
                <a:tc>
                  <a:txBody>
                    <a:bodyPr/>
                    <a:lstStyle/>
                    <a:p>
                      <a:r>
                        <a:rPr lang="en-GB" sz="900" dirty="0"/>
                        <a:t>Safety</a:t>
                      </a:r>
                    </a:p>
                  </a:txBody>
                  <a:tcPr/>
                </a:tc>
                <a:tc>
                  <a:txBody>
                    <a:bodyPr/>
                    <a:lstStyle/>
                    <a:p>
                      <a:r>
                        <a:rPr lang="en-GB" sz="550" dirty="0"/>
                        <a:t>5v</a:t>
                      </a:r>
                    </a:p>
                    <a:p>
                      <a:r>
                        <a:rPr lang="en-GB" sz="550" dirty="0"/>
                        <a:t>Lightweight</a:t>
                      </a:r>
                    </a:p>
                  </a:txBody>
                  <a:tcPr/>
                </a:tc>
                <a:tc>
                  <a:txBody>
                    <a:bodyPr/>
                    <a:lstStyle/>
                    <a:p>
                      <a:r>
                        <a:rPr lang="en-GB" sz="550" dirty="0"/>
                        <a:t>Low power/current so no risk of</a:t>
                      </a:r>
                      <a:r>
                        <a:rPr lang="en-GB" sz="550" baseline="0" dirty="0"/>
                        <a:t> electrocution</a:t>
                      </a:r>
                      <a:endParaRPr lang="en-GB" sz="550" dirty="0"/>
                    </a:p>
                    <a:p>
                      <a:r>
                        <a:rPr lang="en-GB" sz="550" dirty="0" smtClean="0"/>
                        <a:t>Lightweight</a:t>
                      </a:r>
                      <a:r>
                        <a:rPr lang="en-GB" sz="550" baseline="0" dirty="0" smtClean="0"/>
                        <a:t> so it won’t hurt someone if it fell on them</a:t>
                      </a:r>
                    </a:p>
                    <a:p>
                      <a:r>
                        <a:rPr lang="en-GB" sz="550" baseline="0" dirty="0" smtClean="0"/>
                        <a:t>It has sharp corners</a:t>
                      </a:r>
                      <a:endParaRPr lang="en-GB" sz="550" dirty="0"/>
                    </a:p>
                  </a:txBody>
                  <a:tcPr/>
                </a:tc>
              </a:tr>
              <a:tr h="370840">
                <a:tc>
                  <a:txBody>
                    <a:bodyPr/>
                    <a:lstStyle/>
                    <a:p>
                      <a:r>
                        <a:rPr lang="en-GB" sz="900" dirty="0"/>
                        <a:t>Function</a:t>
                      </a:r>
                    </a:p>
                  </a:txBody>
                  <a:tcPr/>
                </a:tc>
                <a:tc>
                  <a:txBody>
                    <a:bodyPr/>
                    <a:lstStyle/>
                    <a:p>
                      <a:r>
                        <a:rPr lang="en-GB" sz="550" dirty="0"/>
                        <a:t>Lights</a:t>
                      </a:r>
                      <a:r>
                        <a:rPr lang="en-GB" sz="550" baseline="0" dirty="0"/>
                        <a:t> up </a:t>
                      </a:r>
                      <a:r>
                        <a:rPr lang="en-GB" sz="550" baseline="0" dirty="0" smtClean="0"/>
                        <a:t>the columns to show the level of the audio in the frequency range</a:t>
                      </a:r>
                      <a:endParaRPr lang="en-GB" sz="550" dirty="0"/>
                    </a:p>
                  </a:txBody>
                  <a:tcPr/>
                </a:tc>
                <a:tc>
                  <a:txBody>
                    <a:bodyPr/>
                    <a:lstStyle/>
                    <a:p>
                      <a:r>
                        <a:rPr lang="en-GB" sz="550" dirty="0" smtClean="0"/>
                        <a:t>It</a:t>
                      </a:r>
                      <a:r>
                        <a:rPr lang="en-GB" sz="550" baseline="0" dirty="0" smtClean="0"/>
                        <a:t> can be used f</a:t>
                      </a:r>
                      <a:r>
                        <a:rPr lang="en-GB" sz="550" dirty="0" smtClean="0"/>
                        <a:t>or Party's/</a:t>
                      </a:r>
                      <a:r>
                        <a:rPr lang="en-GB" sz="550" baseline="0" dirty="0" smtClean="0"/>
                        <a:t>Discos as it flashes in time with the beat but it can also be used for sound engineers to see what frequencies can currently be heard</a:t>
                      </a:r>
                      <a:endParaRPr lang="en-GB" sz="55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3059832" y="3762055"/>
            <a:ext cx="1417779" cy="1041943"/>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Feedback and Possible Improvements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Final Analysis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PRODUCT: </a:t>
            </a:r>
            <a:r>
              <a:rPr lang="en-GB" sz="1600" dirty="0" smtClean="0"/>
              <a:t>8*8 Audio Level Meter LED Display Amplifier HIFI MP3 PC Music Spectrum Analyser</a:t>
            </a:r>
            <a:endParaRPr lang="en-GB" dirty="0"/>
          </a:p>
        </p:txBody>
      </p:sp>
      <p:graphicFrame>
        <p:nvGraphicFramePr>
          <p:cNvPr id="8" name="Content Placeholder 7"/>
          <p:cNvGraphicFramePr>
            <a:graphicFrameLocks noGrp="1"/>
          </p:cNvGraphicFramePr>
          <p:nvPr>
            <p:ph sz="half" idx="2"/>
          </p:nvPr>
        </p:nvGraphicFramePr>
        <p:xfrm>
          <a:off x="4675956" y="1563638"/>
          <a:ext cx="4000500" cy="345948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£8.01</a:t>
                      </a:r>
                    </a:p>
                  </a:txBody>
                  <a:tcPr/>
                </a:tc>
                <a:tc>
                  <a:txBody>
                    <a:bodyPr/>
                    <a:lstStyle/>
                    <a:p>
                      <a:r>
                        <a:rPr lang="en-GB" sz="600" dirty="0" smtClean="0"/>
                        <a:t>Cheap as</a:t>
                      </a:r>
                      <a:r>
                        <a:rPr lang="en-GB" sz="600" baseline="0" dirty="0" smtClean="0"/>
                        <a:t> it is just a bare PCB with no proper case to protect the </a:t>
                      </a:r>
                      <a:endParaRPr lang="en-GB" sz="600" dirty="0"/>
                    </a:p>
                  </a:txBody>
                  <a:tcPr/>
                </a:tc>
              </a:tr>
              <a:tr h="370840">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Small</a:t>
                      </a:r>
                    </a:p>
                    <a:p>
                      <a:r>
                        <a:rPr lang="en-GB" sz="600" baseline="0" dirty="0"/>
                        <a:t>Coloured Leds</a:t>
                      </a:r>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colours</a:t>
                      </a:r>
                    </a:p>
                    <a:p>
                      <a:r>
                        <a:rPr lang="en-GB" sz="600" baseline="0" dirty="0"/>
                        <a:t>Looks </a:t>
                      </a:r>
                      <a:r>
                        <a:rPr lang="en-GB" sz="600" baseline="0" dirty="0" smtClean="0"/>
                        <a:t>Cheap</a:t>
                      </a:r>
                    </a:p>
                    <a:p>
                      <a:r>
                        <a:rPr lang="en-GB" sz="600" baseline="0" dirty="0" smtClean="0"/>
                        <a:t>The re is no case to protect the PCB</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is just a plain PCB with some component s</a:t>
                      </a:r>
                      <a:endParaRPr lang="en-GB" sz="600" dirty="0"/>
                    </a:p>
                  </a:txBody>
                  <a:tcPr/>
                </a:tc>
              </a:tr>
              <a:tr h="216584">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include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extracted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bars to show the level of the frequency in that range</a:t>
                      </a:r>
                      <a:endParaRPr lang="en-GB" sz="600" dirty="0"/>
                    </a:p>
                  </a:txBody>
                  <a:tcPr/>
                </a:tc>
                <a:tc>
                  <a:txBody>
                    <a:bodyPr/>
                    <a:lstStyle/>
                    <a:p>
                      <a:r>
                        <a:rPr lang="en-GB" sz="600" dirty="0" smtClean="0"/>
                        <a:t>It can</a:t>
                      </a:r>
                      <a:r>
                        <a:rPr lang="en-GB" sz="600" baseline="0" dirty="0" smtClean="0"/>
                        <a:t> be used as a toy but is not very practical for anything as the resolution is so low </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4350" y="1903000"/>
            <a:ext cx="4000500" cy="2504313"/>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2.4"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a:t>
            </a:r>
          </a:p>
          <a:p>
            <a:pPr>
              <a:spcBef>
                <a:spcPts val="0"/>
              </a:spcBef>
            </a:pPr>
            <a:r>
              <a:rPr lang="en-GB" sz="1100" dirty="0" smtClean="0"/>
              <a:t>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p>
          <a:p>
            <a:pPr>
              <a:spcBef>
                <a:spcPts val="0"/>
              </a:spcBef>
            </a:pPr>
            <a:r>
              <a:rPr lang="en-GB" sz="1100" dirty="0" smtClean="0"/>
              <a:t>Foreground colour: GREEN</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Background Colour: BLACK</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Package Contents </a:t>
            </a:r>
          </a:p>
          <a:p>
            <a:pPr>
              <a:spcBef>
                <a:spcPts val="0"/>
              </a:spcBef>
            </a:pPr>
            <a:r>
              <a:rPr lang="en-GB" sz="1100" dirty="0" smtClean="0"/>
              <a:t>1x 2.4" TFT LCD level display music spectrum electronic rhythm Analyser</a:t>
            </a:r>
          </a:p>
          <a:p>
            <a:pPr>
              <a:spcBef>
                <a:spcPts val="0"/>
              </a:spcBef>
            </a:pPr>
            <a:r>
              <a:rPr lang="en-GB" sz="1100" dirty="0" smtClean="0"/>
              <a:t>2X CABLE</a:t>
            </a:r>
          </a:p>
        </p:txBody>
      </p:sp>
      <p:graphicFrame>
        <p:nvGraphicFramePr>
          <p:cNvPr id="9" name="Content Placeholder 8"/>
          <p:cNvGraphicFramePr>
            <a:graphicFrameLocks noGrp="1"/>
          </p:cNvGraphicFramePr>
          <p:nvPr>
            <p:ph sz="half" idx="2"/>
          </p:nvPr>
        </p:nvGraphicFramePr>
        <p:xfrm>
          <a:off x="4675956" y="1491630"/>
          <a:ext cx="4000500" cy="3584520"/>
        </p:xfrm>
        <a:graphic>
          <a:graphicData uri="http://schemas.openxmlformats.org/drawingml/2006/table">
            <a:tbl>
              <a:tblPr firstRow="1" bandRow="1">
                <a:tableStyleId>{5C22544A-7EE6-4342-B048-85BDC9FD1C3A}</a:tableStyleId>
              </a:tblPr>
              <a:tblGrid>
                <a:gridCol w="1333500"/>
                <a:gridCol w="1333500"/>
                <a:gridCol w="1333500"/>
              </a:tblGrid>
              <a:tr h="277440">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£14.99</a:t>
                      </a:r>
                    </a:p>
                  </a:txBody>
                  <a:tcPr/>
                </a:tc>
                <a:tc>
                  <a:txBody>
                    <a:bodyPr/>
                    <a:lstStyle/>
                    <a:p>
                      <a:r>
                        <a:rPr lang="en-GB" sz="600" dirty="0" smtClean="0"/>
                        <a:t>Cheap as it does not have a case to protect</a:t>
                      </a:r>
                      <a:r>
                        <a:rPr lang="en-GB" sz="600" baseline="0" dirty="0" smtClean="0"/>
                        <a:t> the PCB against damage</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a:t>
                      </a:r>
                      <a:r>
                        <a:rPr lang="en-GB" sz="600" baseline="0" dirty="0" smtClean="0"/>
                        <a:t>small</a:t>
                      </a:r>
                    </a:p>
                    <a:p>
                      <a:r>
                        <a:rPr lang="en-GB" sz="600" baseline="0" dirty="0" smtClean="0"/>
                        <a:t>The is not case so the PCB is not protected</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does not include a case</a:t>
                      </a:r>
                      <a:endParaRPr lang="en-GB" sz="600" dirty="0"/>
                    </a:p>
                  </a:txBody>
                  <a:tcPr/>
                </a:tc>
              </a:tr>
              <a:tr h="370840">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 there is to case to</a:t>
                      </a:r>
                      <a:r>
                        <a:rPr lang="en-GB" sz="600" baseline="0" dirty="0" smtClean="0"/>
                        <a:t> prevent the PCB from getting damaged</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recovered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cannot</a:t>
                      </a:r>
                      <a:r>
                        <a:rPr lang="en-GB" sz="600" baseline="0" dirty="0"/>
                        <a:t> crush </a:t>
                      </a:r>
                      <a:r>
                        <a:rPr lang="en-GB" sz="600" baseline="0" dirty="0" smtClean="0"/>
                        <a:t>people</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N0oAAOSw0kNXgNZ7/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t="18158" b="15330"/>
          <a:stretch>
            <a:fillRect/>
          </a:stretch>
        </p:blipFill>
        <p:spPr bwMode="auto">
          <a:xfrm>
            <a:off x="2915816" y="1563638"/>
            <a:ext cx="1623948" cy="1080120"/>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pic>
        <p:nvPicPr>
          <p:cNvPr id="8"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1222903" y="915566"/>
            <a:ext cx="1692913" cy="92411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3.2"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 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br>
              <a:rPr lang="en-GB" sz="1100" dirty="0" smtClean="0"/>
            </a:br>
            <a:endParaRPr lang="en-GB" sz="1100" dirty="0" smtClean="0"/>
          </a:p>
          <a:p>
            <a:pPr>
              <a:spcBef>
                <a:spcPts val="0"/>
              </a:spcBef>
            </a:pPr>
            <a:r>
              <a:rPr lang="en-GB" sz="1100" dirty="0" smtClean="0"/>
              <a:t>Foreground colour: GREEN</a:t>
            </a:r>
            <a:br>
              <a:rPr lang="en-GB" sz="1100" dirty="0" smtClean="0"/>
            </a:br>
            <a:r>
              <a:rPr lang="en-GB" sz="1100" dirty="0" smtClean="0"/>
              <a:t>Adjustable colour "WHITE", "BLACK", "BLUE", "BRED", "GRED", "GBLUE", "RED", "MAGENTA", "GREEN", "CYAN", "YELLOW", "BROWN", " BRRED "," GRAY.</a:t>
            </a:r>
          </a:p>
          <a:p>
            <a:pPr>
              <a:spcBef>
                <a:spcPts val="0"/>
              </a:spcBef>
            </a:pPr>
            <a:r>
              <a:rPr lang="en-GB" sz="1100" dirty="0" smtClean="0"/>
              <a:t>Background Colour: BLACK</a:t>
            </a:r>
            <a:br>
              <a:rPr lang="en-GB" sz="1100" dirty="0" smtClean="0"/>
            </a:br>
            <a:r>
              <a:rPr lang="en-GB" sz="1100" dirty="0" smtClean="0"/>
              <a:t>Adjustable colour "WHITE", "BLACK", "BLUE", "BRED", "GRED", "GBLUE", "RED", "MAGENTA", "GREEN", "CYAN", "YELLOW", "BROWN", " BRRED "," GRAY.</a:t>
            </a:r>
            <a:br>
              <a:rPr lang="en-GB" sz="1100" dirty="0" smtClean="0"/>
            </a:br>
            <a:r>
              <a:rPr lang="en-GB" sz="1100" dirty="0" smtClean="0"/>
              <a:t> </a:t>
            </a:r>
          </a:p>
          <a:p>
            <a:pPr>
              <a:spcBef>
                <a:spcPts val="0"/>
              </a:spcBef>
            </a:pPr>
            <a:r>
              <a:rPr lang="en-GB" sz="1100" dirty="0" smtClean="0"/>
              <a:t>Package Contents </a:t>
            </a:r>
          </a:p>
          <a:p>
            <a:pPr>
              <a:spcBef>
                <a:spcPts val="0"/>
              </a:spcBef>
            </a:pPr>
            <a:r>
              <a:rPr lang="en-GB" sz="1100" dirty="0" smtClean="0"/>
              <a:t>1x 3.2" TFT LCD level display music spectrum electronic rhythm Analyser</a:t>
            </a:r>
          </a:p>
          <a:p>
            <a:pPr>
              <a:spcBef>
                <a:spcPts val="0"/>
              </a:spcBef>
            </a:pPr>
            <a:r>
              <a:rPr lang="en-GB" sz="1100" dirty="0" smtClean="0"/>
              <a:t>2X CABLE</a:t>
            </a:r>
            <a:endParaRPr lang="en-GB" sz="1100" dirty="0"/>
          </a:p>
        </p:txBody>
      </p:sp>
      <p:graphicFrame>
        <p:nvGraphicFramePr>
          <p:cNvPr id="9" name="Content Placeholder 8"/>
          <p:cNvGraphicFramePr>
            <a:graphicFrameLocks noGrp="1"/>
          </p:cNvGraphicFramePr>
          <p:nvPr>
            <p:ph sz="half" idx="2"/>
          </p:nvPr>
        </p:nvGraphicFramePr>
        <p:xfrm>
          <a:off x="4716016" y="1491630"/>
          <a:ext cx="4000500" cy="35458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£18.89</a:t>
                      </a:r>
                    </a:p>
                  </a:txBody>
                  <a:tcPr/>
                </a:tc>
                <a:tc>
                  <a:txBody>
                    <a:bodyPr/>
                    <a:lstStyle/>
                    <a:p>
                      <a:r>
                        <a:rPr lang="en-GB" sz="600" dirty="0" smtClean="0"/>
                        <a:t>Cheap as it does not have</a:t>
                      </a:r>
                      <a:r>
                        <a:rPr lang="en-GB" sz="600" baseline="0" dirty="0" smtClean="0"/>
                        <a:t> a case to prevent the PCB from getting damaged</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p>
                    <a:p>
                      <a:r>
                        <a:rPr lang="en-GB" sz="600" baseline="0" dirty="0"/>
                        <a:t>Lots of frequency bars</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small</a:t>
                      </a:r>
                    </a:p>
                    <a:p>
                      <a:r>
                        <a:rPr lang="en-GB" sz="600" baseline="0" dirty="0" smtClean="0"/>
                        <a:t>Looks </a:t>
                      </a:r>
                      <a:r>
                        <a:rPr lang="en-GB" sz="600" baseline="0" dirty="0"/>
                        <a:t>better with more </a:t>
                      </a:r>
                      <a:r>
                        <a:rPr lang="en-GB" sz="600" baseline="0" dirty="0" smtClean="0"/>
                        <a:t>bars</a:t>
                      </a:r>
                    </a:p>
                    <a:p>
                      <a:r>
                        <a:rPr lang="en-GB" sz="600" baseline="0" dirty="0" smtClean="0"/>
                        <a:t>It does not have a case</a:t>
                      </a:r>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the is not case surrounding the PCB</a:t>
                      </a:r>
                      <a:endParaRPr lang="en-GB" sz="600" dirty="0"/>
                    </a:p>
                  </a:txBody>
                  <a:tcPr/>
                </a:tc>
              </a:tr>
              <a:tr h="236016">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have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a:t>
                      </a:r>
                      <a:r>
                        <a:rPr lang="en-GB" sz="600" dirty="0" smtClean="0"/>
                        <a:t>it</a:t>
                      </a:r>
                      <a:r>
                        <a:rPr lang="en-GB" sz="600" baseline="0" dirty="0" smtClean="0"/>
                        <a:t> won’t hurt anyone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smtClean="0"/>
                        <a:t>Lights</a:t>
                      </a:r>
                      <a:r>
                        <a:rPr lang="en-GB" sz="600" baseline="0" dirty="0" smtClean="0"/>
                        <a:t> 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4" descr="http://i.ebayimg.com/images/g/x3oAAOSwal5YGwuR/s-l1600.jpg"/>
          <p:cNvPicPr>
            <a:picLocks noChangeAspect="1" noChangeArrowheads="1"/>
          </p:cNvPicPr>
          <p:nvPr/>
        </p:nvPicPr>
        <p:blipFill>
          <a:blip r:embed="rId2"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955075" y="627534"/>
            <a:ext cx="1888733" cy="129614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2843808" y="1563638"/>
            <a:ext cx="1790146" cy="93610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t>What key Features Have I found from these products</a:t>
            </a:r>
            <a:endParaRPr lang="en-GB" sz="3200" dirty="0"/>
          </a:p>
        </p:txBody>
      </p:sp>
      <p:sp>
        <p:nvSpPr>
          <p:cNvPr id="3" name="Content Placeholder 2"/>
          <p:cNvSpPr>
            <a:spLocks noGrp="1"/>
          </p:cNvSpPr>
          <p:nvPr>
            <p:ph idx="1"/>
          </p:nvPr>
        </p:nvSpPr>
        <p:spPr/>
        <p:txBody>
          <a:bodyPr>
            <a:normAutofit fontScale="47500" lnSpcReduction="20000"/>
          </a:bodyPr>
          <a:lstStyle/>
          <a:p>
            <a:r>
              <a:rPr lang="en-GB" dirty="0" smtClean="0"/>
              <a:t>Using lots of frequency bands looks good</a:t>
            </a:r>
          </a:p>
          <a:p>
            <a:r>
              <a:rPr lang="en-GB" dirty="0" smtClean="0"/>
              <a:t>Using pure (Red, Green, Blue) colours is bad as it is quite harsh to look at</a:t>
            </a:r>
          </a:p>
          <a:p>
            <a:r>
              <a:rPr lang="en-GB" dirty="0" smtClean="0"/>
              <a:t>They need a attractive case to be appealing to people who are not techies who like circuit boards with components on</a:t>
            </a:r>
          </a:p>
          <a:p>
            <a:r>
              <a:rPr lang="en-GB" dirty="0" smtClean="0"/>
              <a:t>Colour customisation – Led's can change colour</a:t>
            </a:r>
          </a:p>
          <a:p>
            <a:r>
              <a:rPr lang="en-GB" dirty="0" smtClean="0"/>
              <a:t>Using individual Led's looks good</a:t>
            </a:r>
          </a:p>
          <a:p>
            <a:r>
              <a:rPr lang="en-GB" dirty="0" smtClean="0"/>
              <a:t>Easy to use controls are a must</a:t>
            </a:r>
          </a:p>
          <a:p>
            <a:r>
              <a:rPr lang="en-GB" dirty="0" smtClean="0"/>
              <a:t>The option to use a microphone or a audio input port is a good idea</a:t>
            </a:r>
          </a:p>
          <a:p>
            <a:r>
              <a:rPr lang="en-GB" dirty="0" smtClean="0"/>
              <a:t>Using proper packaging is a good idea</a:t>
            </a:r>
          </a:p>
          <a:p>
            <a:r>
              <a:rPr lang="en-GB" dirty="0" smtClean="0"/>
              <a:t>A user manual would be very important</a:t>
            </a:r>
          </a:p>
          <a:p>
            <a:r>
              <a:rPr lang="en-GB" dirty="0" smtClean="0"/>
              <a:t>Different display modes would look good</a:t>
            </a:r>
          </a:p>
          <a:p>
            <a:r>
              <a:rPr lang="en-GB" dirty="0" smtClean="0"/>
              <a:t>Using a low voltage with a low current so there is a low risk of electrocution</a:t>
            </a:r>
          </a:p>
          <a:p>
            <a:r>
              <a:rPr lang="en-GB" dirty="0" smtClean="0"/>
              <a:t>Black is a good case colour as it is high contrast and doesn’t reflect the colour of the surrounding Led's</a:t>
            </a:r>
          </a:p>
          <a:p>
            <a:r>
              <a:rPr lang="en-GB" dirty="0" smtClean="0"/>
              <a:t>Producing a single unit is a good idea</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Multiple Choice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076056"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683568"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TODO</a:t>
            </a:r>
            <a:endParaRPr lang="en-GB" dirty="0"/>
          </a:p>
        </p:txBody>
      </p:sp>
      <p:sp>
        <p:nvSpPr>
          <p:cNvPr id="3" name="Content Placeholder 2"/>
          <p:cNvSpPr>
            <a:spLocks noGrp="1"/>
          </p:cNvSpPr>
          <p:nvPr>
            <p:ph idx="1"/>
          </p:nvPr>
        </p:nvSpPr>
        <p:spPr/>
        <p:txBody>
          <a:bodyPr/>
          <a:lstStyle/>
          <a:p>
            <a:r>
              <a:rPr lang="en-GB" dirty="0" smtClean="0"/>
              <a:t>Basic </a:t>
            </a:r>
            <a:r>
              <a:rPr lang="en-GB" dirty="0" smtClean="0"/>
              <a:t>Overview</a:t>
            </a:r>
          </a:p>
          <a:p>
            <a:r>
              <a:rPr lang="en-GB" dirty="0" smtClean="0"/>
              <a:t>Project Plan</a:t>
            </a:r>
          </a:p>
          <a:p>
            <a:r>
              <a:rPr lang="en-GB" dirty="0" smtClean="0"/>
              <a:t>Production Plan</a:t>
            </a:r>
          </a:p>
          <a:p>
            <a:r>
              <a:rPr lang="en-GB" dirty="0" smtClean="0"/>
              <a:t>Conclusion</a:t>
            </a:r>
          </a:p>
          <a:p>
            <a:r>
              <a:rPr lang="en-GB" dirty="0" smtClean="0"/>
              <a:t>Prototyping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a:t>Which of the following would describe your familiarity with audio spectrum </a:t>
            </a:r>
            <a:r>
              <a:rPr lang="en-GB" sz="1800" dirty="0" smtClean="0"/>
              <a:t>analysers? </a:t>
            </a:r>
            <a:endParaRPr lang="en-GB" sz="18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850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36408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0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a:t>
            </a:r>
            <a:r>
              <a:rPr lang="en-GB" dirty="0" smtClean="0"/>
              <a:t>little </a:t>
            </a:r>
            <a:r>
              <a:rPr lang="en-GB" dirty="0"/>
              <a:t>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53955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would you use this type of product?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92080"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pSp>
        <p:nvGrpSpPr>
          <p:cNvPr id="3"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5"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0"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5"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239737" y="1503615"/>
              <a:ext cx="2484391" cy="135616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16"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539552" y="3297975"/>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827584" y="2103864"/>
          <a:ext cx="7499350" cy="182118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278130">
                <a:tc>
                  <a:txBody>
                    <a:bodyPr/>
                    <a:lstStyle/>
                    <a:p>
                      <a:r>
                        <a:rPr lang="en-GB" sz="1400" dirty="0"/>
                        <a:t>1</a:t>
                      </a:r>
                    </a:p>
                  </a:txBody>
                  <a:tcPr marT="34290" marB="34290"/>
                </a:tc>
                <a:tc>
                  <a:txBody>
                    <a:bodyPr/>
                    <a:lstStyle/>
                    <a:p>
                      <a:r>
                        <a:rPr lang="en-GB" sz="1400" dirty="0"/>
                        <a:t>2</a:t>
                      </a:r>
                    </a:p>
                  </a:txBody>
                  <a:tcPr marT="34290" marB="34290"/>
                </a:tc>
                <a:tc>
                  <a:txBody>
                    <a:bodyPr/>
                    <a:lstStyle/>
                    <a:p>
                      <a:r>
                        <a:rPr lang="en-GB" sz="1400" dirty="0"/>
                        <a:t>3</a:t>
                      </a:r>
                    </a:p>
                  </a:txBody>
                  <a:tcPr marT="34290" marB="34290"/>
                </a:tc>
                <a:tc>
                  <a:txBody>
                    <a:bodyPr/>
                    <a:lstStyle/>
                    <a:p>
                      <a:r>
                        <a:rPr lang="en-GB" sz="1400" dirty="0"/>
                        <a:t>4</a:t>
                      </a:r>
                    </a:p>
                  </a:txBody>
                  <a:tcPr marT="34290" marB="34290"/>
                </a:tc>
                <a:tc>
                  <a:txBody>
                    <a:bodyPr/>
                    <a:lstStyle/>
                    <a:p>
                      <a:r>
                        <a:rPr lang="en-GB" sz="1400" dirty="0"/>
                        <a:t>5</a:t>
                      </a:r>
                    </a:p>
                  </a:txBody>
                  <a:tcPr marT="34290" marB="34290"/>
                </a:tc>
                <a:extLst>
                  <a:ext uri="{0D108BD9-81ED-4DB2-BD59-A6C34878D82A}">
                    <a16:rowId xmlns:a16="http://schemas.microsoft.com/office/drawing/2014/main" xmlns="" val="10000"/>
                  </a:ext>
                </a:extLst>
              </a:tr>
              <a:tr h="937740">
                <a:tc>
                  <a:txBody>
                    <a:bodyPr/>
                    <a:lstStyle/>
                    <a:p>
                      <a:endParaRPr lang="en-GB" sz="1400" dirty="0"/>
                    </a:p>
                    <a:p>
                      <a:endParaRPr lang="en-GB" sz="1400" dirty="0"/>
                    </a:p>
                    <a:p>
                      <a:endParaRPr lang="en-GB" sz="1400" dirty="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RGB 32*32 Screen</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MS3264 V3 digital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8*8 Audio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2.4" LCD Music Spectrum Display</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3.2" LCD Music Spectrum Display</a:t>
                      </a:r>
                    </a:p>
                  </a:txBody>
                  <a:tcPr marT="34290" marB="34290"/>
                </a:tc>
                <a:extLst>
                  <a:ext uri="{0D108BD9-81ED-4DB2-BD59-A6C34878D82A}">
                    <a16:rowId xmlns:a16="http://schemas.microsoft.com/office/drawing/2014/main" xmlns="" val="10001"/>
                  </a:ext>
                </a:extLst>
              </a:tr>
              <a:tr h="278130">
                <a:tc>
                  <a:txBody>
                    <a:bodyPr/>
                    <a:lstStyle/>
                    <a:p>
                      <a:r>
                        <a:rPr lang="en-GB" sz="1400" dirty="0"/>
                        <a:t>£61.75 </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£45.99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£8.01</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£14.99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£18.89</a:t>
                      </a:r>
                    </a:p>
                  </a:txBody>
                  <a:tcPr marT="34290" marB="34290"/>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4729162"/>
            <a:ext cx="6702896" cy="357188"/>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8140" y="2499742"/>
            <a:ext cx="1440160"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80308" y="2517745"/>
            <a:ext cx="1440160" cy="661246"/>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92476" y="2517745"/>
            <a:ext cx="1408404" cy="6612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332637" y="2570087"/>
            <a:ext cx="1455107" cy="59573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6916813" y="2571751"/>
            <a:ext cx="1377036" cy="5400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827584" y="1203598"/>
          <a:ext cx="3657600" cy="349805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1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45890"/>
            <a:ext cx="1080120" cy="54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r="16667"/>
          <a:stretch>
            <a:fillRect/>
          </a:stretch>
        </p:blipFill>
        <p:spPr bwMode="auto">
          <a:xfrm>
            <a:off x="0" y="2139702"/>
            <a:ext cx="1080120" cy="59512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r="6100"/>
          <a:stretch>
            <a:fillRect/>
          </a:stretch>
        </p:blipFill>
        <p:spPr bwMode="auto">
          <a:xfrm>
            <a:off x="32853" y="2758701"/>
            <a:ext cx="1008112" cy="5760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6" descr="http://i.ebayimg.com/images/g/SzYAAOSwv9FXgNZ7/s-l1600.jpg"/>
          <p:cNvPicPr>
            <a:picLocks noChangeAspect="1" noChangeArrowheads="1"/>
          </p:cNvPicPr>
          <p:nvPr/>
        </p:nvPicPr>
        <p:blipFill rotWithShape="1">
          <a:blip r:embed="rId6" cstate="print">
            <a:extLst>
              <a:ext uri="{BEBA8EAE-BF5A-486C-A8C5-ECC9F3942E4B}">
                <a14:imgProps xmlns:a14="http://schemas.microsoft.com/office/drawing/2010/main" xmlns="">
                  <a14:imgLayer r:embed="rId7">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r="11277" b="18491"/>
          <a:stretch/>
        </p:blipFill>
        <p:spPr bwMode="auto">
          <a:xfrm>
            <a:off x="72008" y="3363838"/>
            <a:ext cx="971600" cy="595730"/>
          </a:xfrm>
          <a:prstGeom prst="rect">
            <a:avLst/>
          </a:prstGeom>
          <a:solidFill>
            <a:schemeClr val="bg1"/>
          </a:solidFill>
          <a:extLst>
            <a:ext uri="{909E8E84-426E-40DD-AFC4-6F175D3DCCD1}">
              <a14:hiddenFill xmlns:a14="http://schemas.microsoft.com/office/drawing/2010/main" xmlns="">
                <a:solidFill>
                  <a:srgbClr val="FFFFFF"/>
                </a:solidFill>
              </a14:hiddenFill>
            </a:ext>
          </a:extLst>
        </p:spPr>
      </p:pic>
      <p:pic>
        <p:nvPicPr>
          <p:cNvPr id="11" name="Picture 2" descr="http://47.88.17.41/images/ebay_C947A766D86B465ABFD152E85F4B2082.jpg"/>
          <p:cNvPicPr>
            <a:picLocks noChangeAspect="1" noChangeArrowheads="1"/>
          </p:cNvPicPr>
          <p:nvPr/>
        </p:nvPicPr>
        <p:blipFill rotWithShape="1">
          <a:blip r:embed="rId8" cstate="print">
            <a:extLst>
              <a:ext uri="{BEBA8EAE-BF5A-486C-A8C5-ECC9F3942E4B}">
                <a14:imgProps xmlns:a14="http://schemas.microsoft.com/office/drawing/2010/main" xmlns="">
                  <a14:imgLayer r:embed="rId9">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3782" y="3975906"/>
            <a:ext cx="1009826" cy="540060"/>
          </a:xfrm>
          <a:prstGeom prst="rect">
            <a:avLst/>
          </a:prstGeom>
          <a:solidFill>
            <a:schemeClr val="bg1"/>
          </a:solid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75877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Open ended questions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What do you like most about this product?</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467544" y="1450434"/>
            <a:ext cx="3657600" cy="349758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00404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nvPr>
        </p:nvGraphicFramePr>
        <p:xfrm>
          <a:off x="0"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GB" sz="2000" dirty="0"/>
              <a:t>What don't you like about this product?</a:t>
            </a:r>
          </a:p>
        </p:txBody>
      </p:sp>
      <p:sp>
        <p:nvSpPr>
          <p:cNvPr id="6" name="Content Placeholder 5"/>
          <p:cNvSpPr>
            <a:spLocks noGrp="1"/>
          </p:cNvSpPr>
          <p:nvPr>
            <p:ph sz="half" idx="2"/>
          </p:nvPr>
        </p:nvSpPr>
        <p:spPr/>
        <p:txBody>
          <a:bodyPr>
            <a:normAutofit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605673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If I was to make one what would you want </a:t>
            </a:r>
            <a:r>
              <a:rPr lang="en-GB" sz="2800" dirty="0" smtClean="0"/>
              <a:t>it </a:t>
            </a:r>
            <a:r>
              <a:rPr lang="en-GB" sz="2800" dirty="0"/>
              <a:t>to have?</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539552" y="1347614"/>
            <a:ext cx="3657600" cy="3497580"/>
          </a:xfrm>
        </p:spPr>
        <p:txBody>
          <a:bodyPr>
            <a:normAutofit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076056" y="1419622"/>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Content Placeholder 2"/>
          <p:cNvSpPr>
            <a:spLocks noGrp="1"/>
          </p:cNvSpPr>
          <p:nvPr>
            <p:ph idx="1"/>
          </p:nvPr>
        </p:nvSpPr>
        <p:spPr>
          <a:xfrm>
            <a:off x="611560" y="1275606"/>
            <a:ext cx="8018090" cy="3018094"/>
          </a:xfrm>
        </p:spPr>
        <p:txBody>
          <a:bodyPr>
            <a:noAutofit/>
          </a:bodyPr>
          <a:lstStyle/>
          <a:p>
            <a:pPr lvl="0">
              <a:spcBef>
                <a:spcPts val="100"/>
              </a:spcBef>
            </a:pPr>
            <a:r>
              <a:rPr lang="en-GB" sz="1000" dirty="0" smtClean="0">
                <a:hlinkClick r:id="rId2" action="ppaction://hlinksldjump"/>
              </a:rPr>
              <a:t>Chosen Brief</a:t>
            </a:r>
            <a:endParaRPr lang="en-GB" sz="1000" dirty="0" smtClean="0"/>
          </a:p>
          <a:p>
            <a:pPr lvl="0">
              <a:spcBef>
                <a:spcPts val="100"/>
              </a:spcBef>
            </a:pPr>
            <a:r>
              <a:rPr lang="en-GB" sz="1000" dirty="0" smtClean="0">
                <a:hlinkClick r:id="rId3" action="ppaction://hlinksldjump"/>
              </a:rPr>
              <a:t>Initial Concept</a:t>
            </a:r>
            <a:endParaRPr lang="en-GB" sz="1000" dirty="0" smtClean="0"/>
          </a:p>
          <a:p>
            <a:pPr lvl="0">
              <a:spcBef>
                <a:spcPts val="100"/>
              </a:spcBef>
            </a:pPr>
            <a:r>
              <a:rPr lang="en-GB" sz="1000" dirty="0" smtClean="0">
                <a:hlinkClick r:id="rId4" action="ppaction://hlinksldjump"/>
              </a:rPr>
              <a:t>Research</a:t>
            </a:r>
            <a:endParaRPr lang="en-GB" sz="1000" dirty="0" smtClean="0"/>
          </a:p>
          <a:p>
            <a:pPr lvl="1">
              <a:spcBef>
                <a:spcPts val="100"/>
              </a:spcBef>
            </a:pPr>
            <a:r>
              <a:rPr lang="en-GB" sz="900" dirty="0" smtClean="0">
                <a:hlinkClick r:id="rId4" action="ppaction://hlinksldjump"/>
              </a:rPr>
              <a:t>Product Analysis</a:t>
            </a:r>
            <a:endParaRPr lang="en-GB" sz="900" dirty="0" smtClean="0"/>
          </a:p>
          <a:p>
            <a:pPr lvl="1">
              <a:spcBef>
                <a:spcPts val="100"/>
              </a:spcBef>
            </a:pPr>
            <a:r>
              <a:rPr lang="en-GB" sz="900" dirty="0" smtClean="0">
                <a:hlinkClick r:id="rId5" action="ppaction://hlinksldjump"/>
              </a:rPr>
              <a:t>Survey</a:t>
            </a:r>
            <a:endParaRPr lang="en-GB" sz="900" dirty="0" smtClean="0"/>
          </a:p>
          <a:p>
            <a:pPr lvl="1">
              <a:spcBef>
                <a:spcPts val="100"/>
              </a:spcBef>
            </a:pPr>
            <a:r>
              <a:rPr lang="en-GB" sz="900" dirty="0" smtClean="0">
                <a:hlinkClick r:id="rId6" action="ppaction://hlinksldjump"/>
              </a:rPr>
              <a:t>Brainstorm</a:t>
            </a:r>
            <a:endParaRPr lang="en-GB" sz="900" dirty="0" smtClean="0"/>
          </a:p>
          <a:p>
            <a:pPr lvl="1">
              <a:spcBef>
                <a:spcPts val="100"/>
              </a:spcBef>
            </a:pPr>
            <a:r>
              <a:rPr lang="en-GB" sz="900" dirty="0" smtClean="0">
                <a:hlinkClick r:id="rId7" action="ppaction://hlinksldjump"/>
              </a:rPr>
              <a:t>General</a:t>
            </a:r>
            <a:endParaRPr lang="en-GB" sz="900" dirty="0" smtClean="0"/>
          </a:p>
          <a:p>
            <a:pPr lvl="1">
              <a:spcBef>
                <a:spcPts val="100"/>
              </a:spcBef>
            </a:pPr>
            <a:r>
              <a:rPr lang="en-GB" sz="900" dirty="0" smtClean="0">
                <a:hlinkClick r:id="rId8" action="ppaction://hlinksldjump"/>
              </a:rPr>
              <a:t>Possible Circuit</a:t>
            </a:r>
            <a:endParaRPr lang="en-GB" sz="900" dirty="0" smtClean="0"/>
          </a:p>
          <a:p>
            <a:pPr lvl="1">
              <a:spcBef>
                <a:spcPts val="100"/>
              </a:spcBef>
            </a:pPr>
            <a:r>
              <a:rPr lang="en-GB" sz="900" dirty="0" smtClean="0">
                <a:hlinkClick r:id="rId9" action="ppaction://hlinksldjump"/>
              </a:rPr>
              <a:t>Possible Components</a:t>
            </a:r>
            <a:endParaRPr lang="en-GB" sz="900" dirty="0" smtClean="0"/>
          </a:p>
          <a:p>
            <a:pPr lvl="1">
              <a:spcBef>
                <a:spcPts val="100"/>
              </a:spcBef>
            </a:pPr>
            <a:r>
              <a:rPr lang="en-GB" sz="900" dirty="0" smtClean="0">
                <a:hlinkClick r:id="rId10" action="ppaction://hlinksldjump"/>
              </a:rPr>
              <a:t>Possible Software</a:t>
            </a:r>
            <a:endParaRPr lang="en-GB" sz="900" dirty="0" smtClean="0"/>
          </a:p>
          <a:p>
            <a:pPr lvl="0">
              <a:spcBef>
                <a:spcPts val="100"/>
              </a:spcBef>
            </a:pPr>
            <a:r>
              <a:rPr lang="en-GB" sz="1000" dirty="0" smtClean="0">
                <a:hlinkClick r:id="rId11" action="ppaction://hlinksldjump"/>
              </a:rPr>
              <a:t>Product </a:t>
            </a:r>
            <a:r>
              <a:rPr lang="en-GB" sz="1000" dirty="0" smtClean="0">
                <a:hlinkClick r:id="rId11" action="ppaction://hlinksldjump"/>
              </a:rPr>
              <a:t>Overview</a:t>
            </a:r>
            <a:endParaRPr lang="en-GB" sz="1000" dirty="0" smtClean="0"/>
          </a:p>
          <a:p>
            <a:pPr lvl="1">
              <a:spcBef>
                <a:spcPts val="100"/>
              </a:spcBef>
            </a:pPr>
            <a:r>
              <a:rPr lang="en-GB" sz="900" dirty="0" smtClean="0">
                <a:hlinkClick r:id="rId11" action="ppaction://hlinksldjump"/>
              </a:rPr>
              <a:t>Basic</a:t>
            </a:r>
            <a:endParaRPr lang="en-GB" sz="900" dirty="0" smtClean="0"/>
          </a:p>
          <a:p>
            <a:pPr lvl="1">
              <a:spcBef>
                <a:spcPts val="100"/>
              </a:spcBef>
            </a:pPr>
            <a:r>
              <a:rPr lang="en-GB" sz="900" dirty="0" smtClean="0">
                <a:hlinkClick r:id="rId12" action="ppaction://hlinksldjump"/>
              </a:rPr>
              <a:t>Specification</a:t>
            </a:r>
            <a:endParaRPr lang="en-GB" sz="900" dirty="0" smtClean="0"/>
          </a:p>
          <a:p>
            <a:pPr lvl="1">
              <a:spcBef>
                <a:spcPts val="100"/>
              </a:spcBef>
            </a:pPr>
            <a:r>
              <a:rPr lang="en-GB" sz="900" dirty="0" smtClean="0">
                <a:hlinkClick r:id="rId13" action="ppaction://hlinksldjump"/>
              </a:rPr>
              <a:t>Physical </a:t>
            </a:r>
            <a:r>
              <a:rPr lang="en-GB" sz="900" dirty="0" smtClean="0">
                <a:hlinkClick r:id="rId13" action="ppaction://hlinksldjump"/>
              </a:rPr>
              <a:t>Design</a:t>
            </a:r>
            <a:endParaRPr lang="en-GB" sz="900" dirty="0" smtClean="0"/>
          </a:p>
          <a:p>
            <a:pPr>
              <a:spcBef>
                <a:spcPts val="100"/>
              </a:spcBef>
            </a:pPr>
            <a:r>
              <a:rPr lang="en-GB" sz="1100" dirty="0" smtClean="0">
                <a:hlinkClick r:id="rId14" action="ppaction://hlinksldjump"/>
              </a:rPr>
              <a:t>Plan</a:t>
            </a:r>
            <a:endParaRPr lang="en-GB" sz="1100" dirty="0" smtClean="0"/>
          </a:p>
          <a:p>
            <a:pPr lvl="1">
              <a:spcBef>
                <a:spcPts val="100"/>
              </a:spcBef>
            </a:pPr>
            <a:r>
              <a:rPr lang="en-GB" sz="900" dirty="0" smtClean="0">
                <a:hlinkClick r:id="rId14" action="ppaction://hlinksldjump"/>
              </a:rPr>
              <a:t>Project </a:t>
            </a:r>
            <a:r>
              <a:rPr lang="en-GB" sz="900" dirty="0" smtClean="0">
                <a:hlinkClick r:id="rId14" action="ppaction://hlinksldjump"/>
              </a:rPr>
              <a:t>Plan</a:t>
            </a:r>
            <a:endParaRPr lang="en-GB" sz="900" dirty="0" smtClean="0"/>
          </a:p>
          <a:p>
            <a:pPr lvl="1">
              <a:spcBef>
                <a:spcPts val="100"/>
              </a:spcBef>
            </a:pPr>
            <a:r>
              <a:rPr lang="en-GB" sz="900" dirty="0" smtClean="0">
                <a:hlinkClick r:id="rId15" action="ppaction://hlinksldjump"/>
              </a:rPr>
              <a:t>Prototyping</a:t>
            </a:r>
            <a:endParaRPr lang="en-GB" sz="900" dirty="0" smtClean="0"/>
          </a:p>
          <a:p>
            <a:pPr lvl="1">
              <a:spcBef>
                <a:spcPts val="100"/>
              </a:spcBef>
            </a:pPr>
            <a:r>
              <a:rPr lang="en-GB" sz="900" dirty="0" smtClean="0">
                <a:hlinkClick r:id="rId16" action="ppaction://hlinksldjump"/>
              </a:rPr>
              <a:t>Production Plan</a:t>
            </a:r>
            <a:endParaRPr lang="en-GB" sz="900" dirty="0" smtClean="0"/>
          </a:p>
          <a:p>
            <a:pPr lvl="0">
              <a:spcBef>
                <a:spcPts val="100"/>
              </a:spcBef>
            </a:pPr>
            <a:r>
              <a:rPr lang="en-GB" sz="1000" dirty="0" smtClean="0">
                <a:hlinkClick r:id="rId17" action="ppaction://hlinksldjump"/>
              </a:rPr>
              <a:t>Conclusion</a:t>
            </a:r>
            <a:endParaRPr lang="en-GB" sz="1000" dirty="0" smtClean="0"/>
          </a:p>
          <a:p>
            <a:pPr lvl="1">
              <a:spcBef>
                <a:spcPts val="100"/>
              </a:spcBef>
            </a:pPr>
            <a:r>
              <a:rPr lang="en-GB" sz="900" dirty="0" smtClean="0">
                <a:hlinkClick r:id="rId17" action="ppaction://hlinksldjump"/>
              </a:rPr>
              <a:t>Product Evaluation</a:t>
            </a:r>
            <a:endParaRPr lang="en-GB" sz="900" dirty="0" smtClean="0"/>
          </a:p>
          <a:p>
            <a:pPr lvl="1">
              <a:spcBef>
                <a:spcPts val="100"/>
              </a:spcBef>
            </a:pPr>
            <a:r>
              <a:rPr lang="en-GB" sz="900" dirty="0" smtClean="0">
                <a:hlinkClick r:id="rId18" action="ppaction://hlinksldjump"/>
              </a:rPr>
              <a:t>Evaluation against Design Specification</a:t>
            </a:r>
            <a:endParaRPr lang="en-GB" sz="900" dirty="0" smtClean="0"/>
          </a:p>
          <a:p>
            <a:pPr lvl="1">
              <a:spcBef>
                <a:spcPts val="100"/>
              </a:spcBef>
            </a:pPr>
            <a:r>
              <a:rPr lang="en-GB" sz="900" dirty="0" smtClean="0">
                <a:hlinkClick r:id="rId19" action="ppaction://hlinksldjump"/>
              </a:rPr>
              <a:t>Feedback and Possible Improvements</a:t>
            </a:r>
            <a:endParaRPr lang="en-GB" sz="900" dirty="0" smtClean="0"/>
          </a:p>
          <a:p>
            <a:pPr lvl="1">
              <a:spcBef>
                <a:spcPts val="100"/>
              </a:spcBef>
            </a:pPr>
            <a:r>
              <a:rPr lang="en-GB" sz="900" dirty="0" smtClean="0">
                <a:hlinkClick r:id="rId20" action="ppaction://hlinksldjump"/>
              </a:rPr>
              <a:t>Final Analysis</a:t>
            </a:r>
            <a:endParaRPr lang="en-GB" sz="9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What would you expect to have to pay for this product?</a:t>
            </a:r>
          </a:p>
        </p:txBody>
      </p:sp>
      <p:sp>
        <p:nvSpPr>
          <p:cNvPr id="3" name="Content Placeholder 2"/>
          <p:cNvSpPr>
            <a:spLocks noGrp="1"/>
          </p:cNvSpPr>
          <p:nvPr>
            <p:ph sz="half" idx="2"/>
          </p:nvPr>
        </p:nvSpPr>
        <p:spPr>
          <a:xfrm>
            <a:off x="4644008" y="1779662"/>
            <a:ext cx="4000500" cy="3018094"/>
          </a:xfrm>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7951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Conclusion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Survey Conclusion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Most People Don’t Own A Spectrum Analyser</a:t>
            </a:r>
          </a:p>
          <a:p>
            <a:r>
              <a:rPr lang="en-GB" dirty="0" smtClean="0"/>
              <a:t>Most People are not sure how often they would use this product</a:t>
            </a:r>
          </a:p>
          <a:p>
            <a:r>
              <a:rPr lang="en-GB" dirty="0" smtClean="0"/>
              <a:t>The No. 1 Spectrum analyser was the RGB 32*32 Screen priced at £61.75 – This was based on aesthetics only – The people surveyed were only given a picture and a price</a:t>
            </a:r>
          </a:p>
          <a:p>
            <a:r>
              <a:rPr lang="en-GB" dirty="0" smtClean="0"/>
              <a:t>The thing they likes the most was the multiple colours, followed by how attractive it was</a:t>
            </a:r>
          </a:p>
          <a:p>
            <a:r>
              <a:rPr lang="en-GB" dirty="0" smtClean="0"/>
              <a:t>The thing they disliked the most was that they were expensive and they disliked that they didn’t have remote controls</a:t>
            </a:r>
          </a:p>
          <a:p>
            <a:r>
              <a:rPr lang="en-GB" dirty="0" smtClean="0"/>
              <a:t>They wanted multiple colours the most, followed by it having multiple audio inputs, then a wooden casing</a:t>
            </a:r>
          </a:p>
          <a:p>
            <a:r>
              <a:rPr lang="en-GB" dirty="0" smtClean="0"/>
              <a:t>The average price they would pay for it was £34.09</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850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Brainstorm</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889072" y="1324068"/>
          <a:ext cx="7499352" cy="34079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16688">
                <a:tc>
                  <a:txBody>
                    <a:bodyPr/>
                    <a:lstStyle/>
                    <a:p>
                      <a:r>
                        <a:rPr lang="en-GB" sz="1100" dirty="0" smtClean="0"/>
                        <a:t>Product</a:t>
                      </a:r>
                      <a:endParaRPr lang="en-GB" sz="1100" dirty="0"/>
                    </a:p>
                  </a:txBody>
                  <a:tcPr marT="34290" marB="34290"/>
                </a:tc>
                <a:tc>
                  <a:txBody>
                    <a:bodyPr/>
                    <a:lstStyle/>
                    <a:p>
                      <a:r>
                        <a:rPr lang="en-GB" sz="1100" dirty="0" smtClean="0"/>
                        <a:t>Buttons</a:t>
                      </a:r>
                      <a:endParaRPr lang="en-GB" sz="900" dirty="0"/>
                    </a:p>
                  </a:txBody>
                  <a:tcPr marT="34290" marB="34290"/>
                </a:tc>
                <a:tc>
                  <a:txBody>
                    <a:bodyPr/>
                    <a:lstStyle/>
                    <a:p>
                      <a:r>
                        <a:rPr lang="en-GB" sz="900" dirty="0" smtClean="0"/>
                        <a:t>IR Remote</a:t>
                      </a:r>
                      <a:endParaRPr lang="en-GB" sz="900" dirty="0"/>
                    </a:p>
                  </a:txBody>
                  <a:tcPr marT="34290" marB="34290"/>
                </a:tc>
                <a:tc>
                  <a:txBody>
                    <a:bodyPr/>
                    <a:lstStyle/>
                    <a:p>
                      <a:r>
                        <a:rPr lang="en-GB" sz="1100" dirty="0" smtClean="0"/>
                        <a:t>DMX</a:t>
                      </a:r>
                      <a:endParaRPr lang="en-GB" sz="1100" dirty="0"/>
                    </a:p>
                  </a:txBody>
                  <a:tcPr marT="34290" marB="34290"/>
                </a:tc>
                <a:tc>
                  <a:txBody>
                    <a:bodyPr/>
                    <a:lstStyle/>
                    <a:p>
                      <a:r>
                        <a:rPr lang="en-GB" sz="1100" dirty="0" smtClean="0"/>
                        <a:t>Glediator</a:t>
                      </a:r>
                      <a:endParaRPr lang="en-GB" sz="1100" dirty="0"/>
                    </a:p>
                  </a:txBody>
                  <a:tcPr marT="34290" marB="34290"/>
                </a:tc>
                <a:tc>
                  <a:txBody>
                    <a:bodyPr/>
                    <a:lstStyle/>
                    <a:p>
                      <a:r>
                        <a:rPr lang="en-GB" sz="1100" dirty="0" smtClean="0"/>
                        <a:t>Switch</a:t>
                      </a:r>
                      <a:endParaRPr lang="en-GB" sz="1100" dirty="0"/>
                    </a:p>
                  </a:txBody>
                  <a:tcPr marT="34290" marB="34290"/>
                </a:tc>
              </a:tr>
              <a:tr h="1073516">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perform the same basic functionality as the IR Remote but more basically</a:t>
                      </a:r>
                      <a:endParaRPr lang="en-GB" sz="700" dirty="0"/>
                    </a:p>
                  </a:txBody>
                  <a:tcPr marT="34290" marB="34290"/>
                </a:tc>
                <a:tc>
                  <a:txBody>
                    <a:bodyPr/>
                    <a:lstStyle/>
                    <a:p>
                      <a:r>
                        <a:rPr lang="en-GB" sz="700" dirty="0" smtClean="0"/>
                        <a:t>To be the</a:t>
                      </a:r>
                      <a:r>
                        <a:rPr lang="en-GB" sz="700" baseline="0" dirty="0" smtClean="0"/>
                        <a:t> main input for the unit to control and setup the unit. To switch between display modes and patterns and setup information such as DMX address</a:t>
                      </a:r>
                      <a:endParaRPr lang="en-GB" sz="700" dirty="0"/>
                    </a:p>
                  </a:txBody>
                  <a:tcPr marT="34290" marB="34290"/>
                </a:tc>
                <a:tc>
                  <a:txBody>
                    <a:bodyPr/>
                    <a:lstStyle/>
                    <a:p>
                      <a:r>
                        <a:rPr lang="en-GB" sz="700" dirty="0" smtClean="0"/>
                        <a:t>A standard protocol</a:t>
                      </a:r>
                      <a:r>
                        <a:rPr lang="en-GB" sz="700" baseline="0" dirty="0" smtClean="0"/>
                        <a:t> using XLR connectors which transfers data using RS485 which is common in the lighting industry. It will be used to perform the functionality of the IR remote, remotely</a:t>
                      </a:r>
                      <a:endParaRPr lang="en-GB" sz="700" dirty="0"/>
                    </a:p>
                  </a:txBody>
                  <a:tcPr marT="34290" marB="34290"/>
                </a:tc>
                <a:tc>
                  <a:txBody>
                    <a:bodyPr/>
                    <a:lstStyle/>
                    <a:p>
                      <a:r>
                        <a:rPr lang="en-GB" sz="700" dirty="0" smtClean="0"/>
                        <a:t>A protocol</a:t>
                      </a:r>
                      <a:r>
                        <a:rPr lang="en-GB" sz="700" baseline="0" dirty="0" smtClean="0"/>
                        <a:t> use for controlling large LED matrices with a computer over serial.</a:t>
                      </a:r>
                    </a:p>
                    <a:p>
                      <a:r>
                        <a:rPr lang="en-GB" sz="700" baseline="0" dirty="0" smtClean="0"/>
                        <a:t>This will be used for the LED panels to be used as a screen to display stuff</a:t>
                      </a:r>
                      <a:endParaRPr lang="en-GB" sz="700" dirty="0"/>
                    </a:p>
                  </a:txBody>
                  <a:tcPr marT="34290" marB="34290"/>
                </a:tc>
                <a:tc>
                  <a:txBody>
                    <a:bodyPr/>
                    <a:lstStyle/>
                    <a:p>
                      <a:r>
                        <a:rPr lang="en-GB" sz="700" dirty="0" smtClean="0"/>
                        <a:t>To switch</a:t>
                      </a:r>
                      <a:r>
                        <a:rPr lang="en-GB" sz="700" baseline="0" dirty="0" smtClean="0"/>
                        <a:t> between DMX, Glediator and IR Remote modes</a:t>
                      </a:r>
                      <a:endParaRPr lang="en-GB" sz="700" dirty="0"/>
                    </a:p>
                  </a:txBody>
                  <a:tcPr marT="34290" marB="34290"/>
                </a:tc>
              </a:tr>
              <a:tr h="68580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dirty="0"/>
                    </a:p>
                  </a:txBody>
                  <a:tcPr marT="34290" marB="34290"/>
                </a:tc>
                <a:tc>
                  <a:txBody>
                    <a:bodyPr/>
                    <a:lstStyle/>
                    <a:p>
                      <a:r>
                        <a:rPr lang="en-GB" sz="700" dirty="0" smtClean="0"/>
                        <a:t>Simple</a:t>
                      </a:r>
                      <a:endParaRPr lang="en-GB" sz="700" baseline="0" dirty="0" smtClean="0"/>
                    </a:p>
                    <a:p>
                      <a:r>
                        <a:rPr lang="en-GB" sz="700" baseline="0" dirty="0" smtClean="0"/>
                        <a:t>Wireless</a:t>
                      </a:r>
                    </a:p>
                    <a:p>
                      <a:r>
                        <a:rPr lang="en-GB" sz="700" baseline="0" dirty="0" smtClean="0"/>
                        <a:t>Cheap</a:t>
                      </a:r>
                    </a:p>
                    <a:p>
                      <a:r>
                        <a:rPr lang="en-GB" sz="700" baseline="0" dirty="0" smtClean="0"/>
                        <a:t>Allows unit to be hard to get to but easy to control</a:t>
                      </a:r>
                      <a:endParaRPr lang="en-GB" sz="700" dirty="0"/>
                    </a:p>
                  </a:txBody>
                  <a:tcPr marT="34290" marB="34290"/>
                </a:tc>
                <a:tc>
                  <a:txBody>
                    <a:bodyPr/>
                    <a:lstStyle/>
                    <a:p>
                      <a:r>
                        <a:rPr lang="en-GB" sz="700" dirty="0" smtClean="0"/>
                        <a:t>Industry</a:t>
                      </a:r>
                      <a:r>
                        <a:rPr lang="en-GB" sz="700" baseline="0" dirty="0" smtClean="0"/>
                        <a:t> standard</a:t>
                      </a:r>
                    </a:p>
                    <a:p>
                      <a:r>
                        <a:rPr lang="en-GB" sz="700" baseline="0" dirty="0" smtClean="0"/>
                        <a:t>Compatible with large lighting systems</a:t>
                      </a:r>
                    </a:p>
                    <a:p>
                      <a:endParaRPr lang="en-GB" sz="700" dirty="0"/>
                    </a:p>
                  </a:txBody>
                  <a:tcPr marT="34290" marB="34290"/>
                </a:tc>
                <a:tc>
                  <a:txBody>
                    <a:bodyPr/>
                    <a:lstStyle/>
                    <a:p>
                      <a:r>
                        <a:rPr lang="en-GB" sz="700" dirty="0" smtClean="0"/>
                        <a:t>Helpful</a:t>
                      </a:r>
                    </a:p>
                    <a:p>
                      <a:r>
                        <a:rPr lang="en-GB" sz="700" dirty="0" smtClean="0"/>
                        <a:t>Allow control of the unit for each</a:t>
                      </a:r>
                      <a:r>
                        <a:rPr lang="en-GB" sz="700" baseline="0" dirty="0" smtClean="0"/>
                        <a:t> pixel individually</a:t>
                      </a:r>
                    </a:p>
                    <a:p>
                      <a:r>
                        <a:rPr lang="en-GB" sz="700" baseline="0" dirty="0" smtClean="0"/>
                        <a:t>Easy to implement</a:t>
                      </a:r>
                    </a:p>
                    <a:p>
                      <a:r>
                        <a:rPr lang="en-GB" sz="700" baseline="0" dirty="0" smtClean="0"/>
                        <a:t>Cheap</a:t>
                      </a:r>
                    </a:p>
                  </a:txBody>
                  <a:tcPr marT="34290" marB="34290"/>
                </a:tc>
                <a:tc>
                  <a:txBody>
                    <a:bodyPr/>
                    <a:lstStyle/>
                    <a:p>
                      <a:r>
                        <a:rPr lang="en-GB" sz="700" dirty="0" smtClean="0"/>
                        <a:t>Easy</a:t>
                      </a:r>
                      <a:r>
                        <a:rPr lang="en-GB" sz="700" baseline="0" dirty="0" smtClean="0"/>
                        <a:t> to understand</a:t>
                      </a:r>
                    </a:p>
                    <a:p>
                      <a:r>
                        <a:rPr lang="en-GB" sz="700" baseline="0" dirty="0" smtClean="0"/>
                        <a:t>Hard switch keeps state between reboots</a:t>
                      </a:r>
                    </a:p>
                    <a:p>
                      <a:r>
                        <a:rPr lang="en-GB" sz="700" baseline="0" dirty="0" smtClean="0"/>
                        <a:t>No remote needed</a:t>
                      </a:r>
                      <a:endParaRPr lang="en-GB" sz="700" dirty="0"/>
                    </a:p>
                  </a:txBody>
                  <a:tcPr marT="34290" marB="34290"/>
                </a:tc>
              </a:tr>
              <a:tr h="371460">
                <a:tc>
                  <a:txBody>
                    <a:bodyPr/>
                    <a:lstStyle/>
                    <a:p>
                      <a:r>
                        <a:rPr lang="en-GB" sz="800" dirty="0" smtClean="0"/>
                        <a:t>Disadvantages</a:t>
                      </a:r>
                      <a:endParaRPr lang="en-GB" sz="800" dirty="0"/>
                    </a:p>
                  </a:txBody>
                  <a:tcPr marT="34290" marB="34290"/>
                </a:tc>
                <a:tc>
                  <a:txBody>
                    <a:bodyPr/>
                    <a:lstStyle/>
                    <a:p>
                      <a:r>
                        <a:rPr lang="en-GB" sz="700" baseline="0" dirty="0" smtClean="0"/>
                        <a:t>Requires space</a:t>
                      </a:r>
                    </a:p>
                    <a:p>
                      <a:r>
                        <a:rPr lang="en-GB" sz="700" baseline="0" dirty="0" smtClean="0"/>
                        <a:t>Large</a:t>
                      </a:r>
                    </a:p>
                    <a:p>
                      <a:r>
                        <a:rPr lang="en-GB" sz="700" baseline="0" dirty="0" smtClean="0"/>
                        <a:t>Very basic</a:t>
                      </a:r>
                    </a:p>
                    <a:p>
                      <a:endParaRPr lang="en-GB" sz="700" baseline="0" dirty="0" smtClean="0"/>
                    </a:p>
                  </a:txBody>
                  <a:tcPr marT="34290" marB="34290"/>
                </a:tc>
                <a:tc>
                  <a:txBody>
                    <a:bodyPr/>
                    <a:lstStyle/>
                    <a:p>
                      <a:r>
                        <a:rPr lang="en-GB" sz="700" dirty="0" smtClean="0"/>
                        <a:t>Needs</a:t>
                      </a:r>
                      <a:r>
                        <a:rPr lang="en-GB" sz="700" baseline="0" dirty="0" smtClean="0"/>
                        <a:t> batteries</a:t>
                      </a:r>
                    </a:p>
                    <a:p>
                      <a:r>
                        <a:rPr lang="en-GB" sz="700" baseline="0" dirty="0" smtClean="0"/>
                        <a:t>Easy to lose</a:t>
                      </a:r>
                      <a:endParaRPr lang="en-GB" sz="700" dirty="0"/>
                    </a:p>
                  </a:txBody>
                  <a:tcPr marT="34290" marB="34290"/>
                </a:tc>
                <a:tc>
                  <a:txBody>
                    <a:bodyPr/>
                    <a:lstStyle/>
                    <a:p>
                      <a:r>
                        <a:rPr lang="en-GB" sz="700" dirty="0" smtClean="0"/>
                        <a:t>Large connectors</a:t>
                      </a:r>
                      <a:endParaRPr lang="en-GB" sz="700" dirty="0"/>
                    </a:p>
                  </a:txBody>
                  <a:tcPr marT="34290" marB="34290"/>
                </a:tc>
                <a:tc>
                  <a:txBody>
                    <a:bodyPr/>
                    <a:lstStyle/>
                    <a:p>
                      <a:r>
                        <a:rPr lang="en-GB" sz="700" dirty="0" smtClean="0"/>
                        <a:t>Easy to damage</a:t>
                      </a:r>
                    </a:p>
                  </a:txBody>
                  <a:tcPr marT="34290" marB="34290"/>
                </a:tc>
                <a:tc>
                  <a:txBody>
                    <a:bodyPr/>
                    <a:lstStyle/>
                    <a:p>
                      <a:r>
                        <a:rPr lang="en-GB" sz="700" dirty="0" smtClean="0"/>
                        <a:t>Hard</a:t>
                      </a:r>
                      <a:r>
                        <a:rPr lang="en-GB" sz="700" baseline="0" dirty="0" smtClean="0"/>
                        <a:t> to access as it would be on the back of the unit</a:t>
                      </a:r>
                      <a:endParaRPr lang="en-GB" sz="700" dirty="0" smtClean="0"/>
                    </a:p>
                  </a:txBody>
                  <a:tcPr marT="34290" marB="34290"/>
                </a:tc>
              </a:tr>
              <a:tr h="713758">
                <a:tc>
                  <a:txBody>
                    <a:bodyPr/>
                    <a:lstStyle/>
                    <a:p>
                      <a:r>
                        <a:rPr lang="en-GB" sz="800" dirty="0" smtClean="0"/>
                        <a:t>Will I use it</a:t>
                      </a:r>
                    </a:p>
                  </a:txBody>
                  <a:tcPr marT="34290" marB="34290"/>
                </a:tc>
                <a:tc>
                  <a:txBody>
                    <a:bodyPr/>
                    <a:lstStyle/>
                    <a:p>
                      <a:r>
                        <a:rPr lang="en-GB" sz="700" dirty="0" smtClean="0"/>
                        <a:t>No because</a:t>
                      </a:r>
                      <a:r>
                        <a:rPr lang="en-GB" sz="700" baseline="0" dirty="0" smtClean="0"/>
                        <a:t> there will need to be a lot of buttons to manage the device</a:t>
                      </a:r>
                      <a:endParaRPr lang="en-GB" sz="700" dirty="0"/>
                    </a:p>
                  </a:txBody>
                  <a:tcPr marT="34290" marB="34290"/>
                </a:tc>
                <a:tc>
                  <a:txBody>
                    <a:bodyPr/>
                    <a:lstStyle/>
                    <a:p>
                      <a:r>
                        <a:rPr lang="en-GB" sz="700" dirty="0" smtClean="0"/>
                        <a:t>Yes it will be the main input</a:t>
                      </a:r>
                      <a:r>
                        <a:rPr lang="en-GB" sz="700" baseline="0" dirty="0" smtClean="0"/>
                        <a:t> device for the unit as it will be used for all configuration of the unit and selecting modes</a:t>
                      </a:r>
                      <a:endParaRPr lang="en-GB" sz="700" dirty="0"/>
                    </a:p>
                  </a:txBody>
                  <a:tcPr marT="34290" marB="34290"/>
                </a:tc>
                <a:tc>
                  <a:txBody>
                    <a:bodyPr/>
                    <a:lstStyle/>
                    <a:p>
                      <a:r>
                        <a:rPr lang="en-GB" sz="700" dirty="0" smtClean="0"/>
                        <a:t>Yes it will be used to preform</a:t>
                      </a:r>
                      <a:r>
                        <a:rPr lang="en-GB" sz="700" baseline="0" dirty="0" smtClean="0"/>
                        <a:t> the basic functionality of the remote for use with lighting systems</a:t>
                      </a:r>
                      <a:endParaRPr lang="en-GB" sz="700" dirty="0"/>
                    </a:p>
                  </a:txBody>
                  <a:tcPr marT="34290" marB="34290"/>
                </a:tc>
                <a:tc>
                  <a:txBody>
                    <a:bodyPr/>
                    <a:lstStyle/>
                    <a:p>
                      <a:r>
                        <a:rPr lang="en-GB" sz="700" dirty="0" smtClean="0"/>
                        <a:t>Yes as it allows</a:t>
                      </a:r>
                      <a:r>
                        <a:rPr lang="en-GB" sz="700" baseline="0" dirty="0" smtClean="0"/>
                        <a:t> the LED panels to be controlled by an external computer so the user will able to display whatever they want</a:t>
                      </a:r>
                      <a:endParaRPr lang="en-GB" sz="700" dirty="0"/>
                    </a:p>
                  </a:txBody>
                  <a:tcPr marT="34290" marB="34290"/>
                </a:tc>
                <a:tc>
                  <a:txBody>
                    <a:bodyPr/>
                    <a:lstStyle/>
                    <a:p>
                      <a:r>
                        <a:rPr lang="en-GB" sz="700" dirty="0" smtClean="0"/>
                        <a:t>Yes as</a:t>
                      </a:r>
                      <a:r>
                        <a:rPr lang="en-GB" sz="700" baseline="0" dirty="0" smtClean="0"/>
                        <a:t> you usually would just set the mode and leave the device in that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043608" y="1480492"/>
          <a:ext cx="7169348" cy="3179490"/>
        </p:xfrm>
        <a:graphic>
          <a:graphicData uri="http://schemas.openxmlformats.org/drawingml/2006/table">
            <a:tbl>
              <a:tblPr firstRow="1" bandRow="1">
                <a:tableStyleId>{5C22544A-7EE6-4342-B048-85BDC9FD1C3A}</a:tableStyleId>
              </a:tblPr>
              <a:tblGrid>
                <a:gridCol w="1792337"/>
                <a:gridCol w="1792337"/>
                <a:gridCol w="1792337"/>
                <a:gridCol w="1792337"/>
              </a:tblGrid>
              <a:tr h="371178">
                <a:tc>
                  <a:txBody>
                    <a:bodyPr/>
                    <a:lstStyle/>
                    <a:p>
                      <a:r>
                        <a:rPr lang="en-GB" sz="1100" dirty="0" smtClean="0"/>
                        <a:t>Product</a:t>
                      </a:r>
                      <a:endParaRPr lang="en-GB" sz="1100" dirty="0"/>
                    </a:p>
                  </a:txBody>
                  <a:tcPr marT="34290" marB="34290"/>
                </a:tc>
                <a:tc>
                  <a:txBody>
                    <a:bodyPr/>
                    <a:lstStyle/>
                    <a:p>
                      <a:r>
                        <a:rPr lang="en-GB" sz="1100" dirty="0" smtClean="0"/>
                        <a:t>Auxiliary</a:t>
                      </a:r>
                      <a:r>
                        <a:rPr lang="en-GB" sz="1100" baseline="0" dirty="0" smtClean="0"/>
                        <a:t> port</a:t>
                      </a:r>
                      <a:endParaRPr lang="en-GB" sz="900" dirty="0"/>
                    </a:p>
                  </a:txBody>
                  <a:tcPr marT="34290" marB="34290"/>
                </a:tc>
                <a:tc>
                  <a:txBody>
                    <a:bodyPr/>
                    <a:lstStyle/>
                    <a:p>
                      <a:r>
                        <a:rPr lang="en-GB" sz="900" dirty="0" smtClean="0"/>
                        <a:t>Microphone</a:t>
                      </a:r>
                      <a:endParaRPr lang="en-GB" sz="900" dirty="0"/>
                    </a:p>
                  </a:txBody>
                  <a:tcPr marT="34290" marB="34290"/>
                </a:tc>
                <a:tc>
                  <a:txBody>
                    <a:bodyPr/>
                    <a:lstStyle/>
                    <a:p>
                      <a:r>
                        <a:rPr lang="en-GB" sz="1100" dirty="0" smtClean="0"/>
                        <a:t>Internal</a:t>
                      </a:r>
                      <a:r>
                        <a:rPr lang="en-GB" sz="1100" baseline="0" dirty="0" smtClean="0"/>
                        <a:t> MP3 Player</a:t>
                      </a:r>
                      <a:endParaRPr lang="en-GB" sz="1100" dirty="0"/>
                    </a:p>
                  </a:txBody>
                  <a:tcPr marT="34290" marB="34290"/>
                </a:tc>
              </a:tr>
              <a:tr h="432048">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input audio from a standard 3.5mm stereo audio connector</a:t>
                      </a:r>
                      <a:endParaRPr lang="en-GB" sz="700" dirty="0"/>
                    </a:p>
                  </a:txBody>
                  <a:tcPr marT="34290" marB="34290"/>
                </a:tc>
                <a:tc>
                  <a:txBody>
                    <a:bodyPr/>
                    <a:lstStyle/>
                    <a:p>
                      <a:r>
                        <a:rPr lang="en-GB" sz="700" dirty="0" smtClean="0"/>
                        <a:t>To allow the unit to be used by</a:t>
                      </a:r>
                      <a:r>
                        <a:rPr lang="en-GB" sz="700" baseline="0" dirty="0" smtClean="0"/>
                        <a:t> picking up ambient sound and not requiring audio cables</a:t>
                      </a:r>
                      <a:endParaRPr lang="en-GB" sz="700" dirty="0"/>
                    </a:p>
                  </a:txBody>
                  <a:tcPr marT="34290" marB="34290"/>
                </a:tc>
                <a:tc>
                  <a:txBody>
                    <a:bodyPr/>
                    <a:lstStyle/>
                    <a:p>
                      <a:r>
                        <a:rPr lang="en-GB" sz="700" dirty="0" smtClean="0"/>
                        <a:t>To allow music</a:t>
                      </a:r>
                      <a:r>
                        <a:rPr lang="en-GB" sz="700" baseline="0" dirty="0" smtClean="0"/>
                        <a:t> to be played from removable media e.g. SD card/USB drive</a:t>
                      </a:r>
                      <a:endParaRPr lang="en-GB" sz="700" dirty="0"/>
                    </a:p>
                  </a:txBody>
                  <a:tcPr marT="34290" marB="34290"/>
                </a:tc>
              </a:tr>
              <a:tr h="66581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Commonly Used Standard</a:t>
                      </a:r>
                    </a:p>
                    <a:p>
                      <a:r>
                        <a:rPr lang="en-GB" sz="700" baseline="0" dirty="0" smtClean="0"/>
                        <a:t>Most people have one</a:t>
                      </a:r>
                    </a:p>
                    <a:p>
                      <a:r>
                        <a:rPr lang="en-GB" sz="700" dirty="0" smtClean="0"/>
                        <a:t>Cheap</a:t>
                      </a:r>
                      <a:endParaRPr lang="en-GB" sz="700" dirty="0"/>
                    </a:p>
                  </a:txBody>
                  <a:tcPr marT="34290" marB="34290"/>
                </a:tc>
                <a:tc>
                  <a:txBody>
                    <a:bodyPr/>
                    <a:lstStyle/>
                    <a:p>
                      <a:r>
                        <a:rPr lang="en-GB" sz="700" dirty="0" smtClean="0"/>
                        <a:t>Simple </a:t>
                      </a:r>
                    </a:p>
                    <a:p>
                      <a:r>
                        <a:rPr lang="en-GB" sz="700" dirty="0" smtClean="0"/>
                        <a:t>Cheap</a:t>
                      </a:r>
                      <a:endParaRPr lang="en-GB" sz="700" baseline="0" dirty="0" smtClean="0"/>
                    </a:p>
                    <a:p>
                      <a:r>
                        <a:rPr lang="en-GB" sz="700" baseline="0" dirty="0" smtClean="0"/>
                        <a:t>Allows the unit to be used without any external cables – just a power cord</a:t>
                      </a:r>
                      <a:endParaRPr lang="en-GB" sz="700" dirty="0"/>
                    </a:p>
                  </a:txBody>
                  <a:tcPr marT="34290" marB="34290"/>
                </a:tc>
                <a:tc>
                  <a:txBody>
                    <a:bodyPr/>
                    <a:lstStyle/>
                    <a:p>
                      <a:r>
                        <a:rPr lang="en-GB" sz="700" dirty="0" smtClean="0"/>
                        <a:t>Allows</a:t>
                      </a:r>
                      <a:r>
                        <a:rPr lang="en-GB" sz="700" baseline="0" dirty="0" smtClean="0"/>
                        <a:t> unit to play music without any external devices</a:t>
                      </a:r>
                      <a:endParaRPr lang="en-GB" sz="700" dirty="0"/>
                    </a:p>
                  </a:txBody>
                  <a:tcPr marT="34290" marB="34290"/>
                </a:tc>
              </a:tr>
              <a:tr h="990370">
                <a:tc>
                  <a:txBody>
                    <a:bodyPr/>
                    <a:lstStyle/>
                    <a:p>
                      <a:r>
                        <a:rPr lang="en-GB" sz="800" dirty="0" smtClean="0"/>
                        <a:t>Disadvantages</a:t>
                      </a:r>
                      <a:endParaRPr lang="en-GB" sz="800" dirty="0"/>
                    </a:p>
                  </a:txBody>
                  <a:tcPr marT="34290" marB="34290"/>
                </a:tc>
                <a:tc>
                  <a:txBody>
                    <a:bodyPr/>
                    <a:lstStyle/>
                    <a:p>
                      <a:r>
                        <a:rPr lang="en-GB" sz="700" baseline="0" dirty="0" smtClean="0"/>
                        <a:t>Requires an audio cable to be plugged into the unit</a:t>
                      </a:r>
                    </a:p>
                  </a:txBody>
                  <a:tcPr marT="34290" marB="34290"/>
                </a:tc>
                <a:tc>
                  <a:txBody>
                    <a:bodyPr/>
                    <a:lstStyle/>
                    <a:p>
                      <a:r>
                        <a:rPr lang="en-GB" sz="700" dirty="0" smtClean="0"/>
                        <a:t>Picks</a:t>
                      </a:r>
                      <a:r>
                        <a:rPr lang="en-GB" sz="700" baseline="0" dirty="0" smtClean="0"/>
                        <a:t> up ambient noise</a:t>
                      </a:r>
                    </a:p>
                    <a:p>
                      <a:r>
                        <a:rPr lang="en-GB" sz="700" baseline="0" dirty="0" smtClean="0"/>
                        <a:t>Low quality</a:t>
                      </a:r>
                      <a:br>
                        <a:rPr lang="en-GB" sz="700" baseline="0" dirty="0" smtClean="0"/>
                      </a:br>
                      <a:r>
                        <a:rPr lang="en-GB" sz="700" baseline="0" dirty="0" smtClean="0"/>
                        <a:t>Muffled as it will be inside the unit</a:t>
                      </a:r>
                      <a:endParaRPr lang="en-GB" sz="700" dirty="0"/>
                    </a:p>
                  </a:txBody>
                  <a:tcPr marT="34290" marB="34290"/>
                </a:tc>
                <a:tc>
                  <a:txBody>
                    <a:bodyPr/>
                    <a:lstStyle/>
                    <a:p>
                      <a:r>
                        <a:rPr lang="en-GB" sz="700" dirty="0" smtClean="0"/>
                        <a:t>The</a:t>
                      </a:r>
                      <a:r>
                        <a:rPr lang="en-GB" sz="700" baseline="0" dirty="0" smtClean="0"/>
                        <a:t> would have to be no screen and wherever it is mounted it would look out of place</a:t>
                      </a:r>
                    </a:p>
                    <a:p>
                      <a:r>
                        <a:rPr lang="en-GB" sz="700" baseline="0" dirty="0" smtClean="0"/>
                        <a:t>Hard to use</a:t>
                      </a:r>
                    </a:p>
                    <a:p>
                      <a:r>
                        <a:rPr lang="en-GB" sz="700" baseline="0" dirty="0" smtClean="0"/>
                        <a:t>No one really used them any more they just use their phones</a:t>
                      </a:r>
                    </a:p>
                    <a:p>
                      <a:r>
                        <a:rPr lang="en-GB" sz="700" baseline="0" dirty="0" smtClean="0"/>
                        <a:t>An external amplifier would be needed</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 because it would offer</a:t>
                      </a:r>
                      <a:r>
                        <a:rPr lang="en-GB" sz="700" baseline="0" dirty="0" smtClean="0"/>
                        <a:t> higher quality than the Microphone, it would also have a pass-through socket to allow it to pass the audio in to an amplifier</a:t>
                      </a:r>
                      <a:endParaRPr lang="en-GB" sz="700" dirty="0"/>
                    </a:p>
                  </a:txBody>
                  <a:tcPr marT="34290" marB="34290"/>
                </a:tc>
                <a:tc>
                  <a:txBody>
                    <a:bodyPr/>
                    <a:lstStyle/>
                    <a:p>
                      <a:r>
                        <a:rPr lang="en-GB" sz="700" dirty="0" smtClean="0"/>
                        <a:t>Yes because it will</a:t>
                      </a:r>
                      <a:r>
                        <a:rPr lang="en-GB" sz="700" baseline="0" dirty="0" smtClean="0"/>
                        <a:t> make the unit be able to function without needing any audio cables  so it can be place far away from the amplifier and if it still had sound it would be able to function</a:t>
                      </a:r>
                      <a:endParaRPr lang="en-GB" sz="700" dirty="0"/>
                    </a:p>
                  </a:txBody>
                  <a:tcPr marT="34290" marB="34290"/>
                </a:tc>
                <a:tc>
                  <a:txBody>
                    <a:bodyPr/>
                    <a:lstStyle/>
                    <a:p>
                      <a:r>
                        <a:rPr lang="en-GB" sz="700" dirty="0" smtClean="0"/>
                        <a:t>No</a:t>
                      </a:r>
                      <a:r>
                        <a:rPr lang="en-GB" sz="700" baseline="0" dirty="0" smtClean="0"/>
                        <a:t> because you would need an external amplifier anyway so it would be pointless as you could connect any device to the AUX port instead and no one uses them anymore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115616" y="1306016"/>
          <a:ext cx="7025332" cy="3497982"/>
        </p:xfrm>
        <a:graphic>
          <a:graphicData uri="http://schemas.openxmlformats.org/drawingml/2006/table">
            <a:tbl>
              <a:tblPr firstRow="1" bandRow="1">
                <a:tableStyleId>{5C22544A-7EE6-4342-B048-85BDC9FD1C3A}</a:tableStyleId>
              </a:tblPr>
              <a:tblGrid>
                <a:gridCol w="1756333"/>
                <a:gridCol w="1756333"/>
                <a:gridCol w="1756333"/>
                <a:gridCol w="1756333"/>
              </a:tblGrid>
              <a:tr h="261030">
                <a:tc>
                  <a:txBody>
                    <a:bodyPr/>
                    <a:lstStyle/>
                    <a:p>
                      <a:r>
                        <a:rPr lang="en-GB" sz="1100" dirty="0" smtClean="0"/>
                        <a:t>Product</a:t>
                      </a:r>
                      <a:endParaRPr lang="en-GB" sz="1100" dirty="0"/>
                    </a:p>
                  </a:txBody>
                  <a:tcPr marT="34290" marB="34290"/>
                </a:tc>
                <a:tc>
                  <a:txBody>
                    <a:bodyPr/>
                    <a:lstStyle/>
                    <a:p>
                      <a:r>
                        <a:rPr lang="en-GB" sz="1100" dirty="0" smtClean="0"/>
                        <a:t>PIC Microcontroller</a:t>
                      </a:r>
                      <a:endParaRPr lang="en-GB" sz="900" dirty="0"/>
                    </a:p>
                  </a:txBody>
                  <a:tcPr marT="34290" marB="34290"/>
                </a:tc>
                <a:tc>
                  <a:txBody>
                    <a:bodyPr/>
                    <a:lstStyle/>
                    <a:p>
                      <a:r>
                        <a:rPr lang="en-GB" sz="900" dirty="0" smtClean="0"/>
                        <a:t>ATMEGA Microcontroller</a:t>
                      </a:r>
                      <a:endParaRPr lang="en-GB" sz="900" dirty="0"/>
                    </a:p>
                  </a:txBody>
                  <a:tcPr marT="34290" marB="34290"/>
                </a:tc>
                <a:tc>
                  <a:txBody>
                    <a:bodyPr/>
                    <a:lstStyle/>
                    <a:p>
                      <a:r>
                        <a:rPr lang="en-GB" sz="1100" dirty="0" smtClean="0"/>
                        <a:t>MSGEQ7 IC</a:t>
                      </a:r>
                      <a:endParaRPr lang="en-GB" sz="1100" dirty="0"/>
                    </a:p>
                  </a:txBody>
                  <a:tcPr marT="34290" marB="34290"/>
                </a:tc>
              </a:tr>
              <a:tr h="468052">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be an alternate main controller of the unit</a:t>
                      </a:r>
                      <a:endParaRPr lang="en-GB" sz="700" dirty="0"/>
                    </a:p>
                  </a:txBody>
                  <a:tcPr marT="34290" marB="34290"/>
                </a:tc>
                <a:tc>
                  <a:txBody>
                    <a:bodyPr/>
                    <a:lstStyle/>
                    <a:p>
                      <a:r>
                        <a:rPr lang="en-GB" sz="700" dirty="0" smtClean="0"/>
                        <a:t>To</a:t>
                      </a:r>
                      <a:r>
                        <a:rPr lang="en-GB" sz="700" baseline="0" dirty="0" smtClean="0"/>
                        <a:t> be the main controller of the unit and deal with controlling the  LED panels and convert the audio to the separate bands via FFT</a:t>
                      </a:r>
                      <a:endParaRPr lang="en-GB" sz="700" dirty="0"/>
                    </a:p>
                  </a:txBody>
                  <a:tcPr marT="34290" marB="34290"/>
                </a:tc>
                <a:tc>
                  <a:txBody>
                    <a:bodyPr/>
                    <a:lstStyle/>
                    <a:p>
                      <a:r>
                        <a:rPr lang="en-GB" sz="700" dirty="0" smtClean="0"/>
                        <a:t>To convert</a:t>
                      </a:r>
                      <a:r>
                        <a:rPr lang="en-GB" sz="700" baseline="0" dirty="0" smtClean="0"/>
                        <a:t> the audio into frequency bands</a:t>
                      </a:r>
                      <a:endParaRPr lang="en-GB" sz="700" dirty="0"/>
                    </a:p>
                  </a:txBody>
                  <a:tcPr marT="34290" marB="34290"/>
                </a:tc>
              </a:tr>
              <a:tr h="66633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baseline="0" dirty="0" smtClean="0"/>
                    </a:p>
                  </a:txBody>
                  <a:tcPr marT="34290" marB="34290"/>
                </a:tc>
                <a:tc>
                  <a:txBody>
                    <a:bodyPr/>
                    <a:lstStyle/>
                    <a:p>
                      <a:r>
                        <a:rPr lang="en-GB" sz="700" dirty="0" smtClean="0"/>
                        <a:t>It has a large</a:t>
                      </a:r>
                      <a:r>
                        <a:rPr lang="en-GB" sz="700" baseline="0" dirty="0" smtClean="0"/>
                        <a:t> amount to SRAM  which is required to control the  LEDS and perform the FFT</a:t>
                      </a:r>
                    </a:p>
                    <a:p>
                      <a:r>
                        <a:rPr lang="en-GB" sz="700" baseline="0" dirty="0" smtClean="0"/>
                        <a:t>Large amount of libraries available</a:t>
                      </a:r>
                    </a:p>
                    <a:p>
                      <a:r>
                        <a:rPr lang="en-GB" sz="700" baseline="0" dirty="0" smtClean="0"/>
                        <a:t>Programmed using C (I have experience in using the language)</a:t>
                      </a:r>
                      <a:endParaRPr lang="en-GB" sz="700" dirty="0"/>
                    </a:p>
                  </a:txBody>
                  <a:tcPr marT="34290" marB="34290"/>
                </a:tc>
                <a:tc>
                  <a:txBody>
                    <a:bodyPr/>
                    <a:lstStyle/>
                    <a:p>
                      <a:r>
                        <a:rPr lang="en-GB" sz="700" dirty="0" smtClean="0"/>
                        <a:t>Simple</a:t>
                      </a:r>
                    </a:p>
                    <a:p>
                      <a:r>
                        <a:rPr lang="en-GB" sz="700" dirty="0" smtClean="0"/>
                        <a:t>No</a:t>
                      </a:r>
                      <a:r>
                        <a:rPr lang="en-GB" sz="700" baseline="0" dirty="0" smtClean="0"/>
                        <a:t> programming needed</a:t>
                      </a:r>
                      <a:endParaRPr lang="en-GB" sz="700" dirty="0" smtClean="0"/>
                    </a:p>
                    <a:p>
                      <a:endParaRPr lang="en-GB" sz="700" dirty="0" smtClean="0"/>
                    </a:p>
                  </a:txBody>
                  <a:tcPr marT="34290" marB="34290"/>
                </a:tc>
              </a:tr>
              <a:tr h="740256">
                <a:tc>
                  <a:txBody>
                    <a:bodyPr/>
                    <a:lstStyle/>
                    <a:p>
                      <a:r>
                        <a:rPr lang="en-GB" sz="800" dirty="0" smtClean="0"/>
                        <a:t>Disadvantages</a:t>
                      </a:r>
                      <a:endParaRPr lang="en-GB" sz="800" dirty="0"/>
                    </a:p>
                  </a:txBody>
                  <a:tcPr marT="34290" marB="34290"/>
                </a:tc>
                <a:tc>
                  <a:txBody>
                    <a:bodyPr/>
                    <a:lstStyle/>
                    <a:p>
                      <a:r>
                        <a:rPr lang="en-GB" sz="700" dirty="0" smtClean="0"/>
                        <a:t>Requires</a:t>
                      </a:r>
                      <a:r>
                        <a:rPr lang="en-GB" sz="700" baseline="0" dirty="0" smtClean="0"/>
                        <a:t> programming</a:t>
                      </a:r>
                    </a:p>
                    <a:p>
                      <a:r>
                        <a:rPr lang="en-GB" sz="700" baseline="0" dirty="0" smtClean="0"/>
                        <a:t>Programmed using basic which is very low level</a:t>
                      </a:r>
                    </a:p>
                    <a:p>
                      <a:r>
                        <a:rPr lang="en-GB" sz="700" baseline="0" dirty="0" smtClean="0"/>
                        <a:t>Not that many libraries available</a:t>
                      </a:r>
                    </a:p>
                    <a:p>
                      <a:r>
                        <a:rPr lang="en-GB" sz="700" baseline="0" dirty="0" smtClean="0"/>
                        <a:t>Low amount of SRAM</a:t>
                      </a:r>
                    </a:p>
                    <a:p>
                      <a:r>
                        <a:rPr lang="en-GB" sz="700" baseline="0" dirty="0" smtClean="0"/>
                        <a:t>Not as fast as the ATMEGA</a:t>
                      </a:r>
                    </a:p>
                  </a:txBody>
                  <a:tcPr marT="34290" marB="34290"/>
                </a:tc>
                <a:tc>
                  <a:txBody>
                    <a:bodyPr/>
                    <a:lstStyle/>
                    <a:p>
                      <a:r>
                        <a:rPr lang="en-GB" sz="700" dirty="0" smtClean="0"/>
                        <a:t>Expensive</a:t>
                      </a:r>
                    </a:p>
                    <a:p>
                      <a:r>
                        <a:rPr lang="en-GB" sz="700" dirty="0" smtClean="0"/>
                        <a:t>Require</a:t>
                      </a:r>
                      <a:r>
                        <a:rPr lang="en-GB" sz="700" baseline="0" dirty="0" smtClean="0"/>
                        <a:t>s programming</a:t>
                      </a:r>
                      <a:endParaRPr lang="en-GB" sz="700" dirty="0"/>
                    </a:p>
                  </a:txBody>
                  <a:tcPr marT="34290" marB="34290"/>
                </a:tc>
                <a:tc>
                  <a:txBody>
                    <a:bodyPr/>
                    <a:lstStyle/>
                    <a:p>
                      <a:r>
                        <a:rPr lang="en-GB" sz="700" dirty="0" smtClean="0"/>
                        <a:t>Only 7 frequency bands</a:t>
                      </a:r>
                    </a:p>
                    <a:p>
                      <a:r>
                        <a:rPr lang="en-GB" sz="700" dirty="0" smtClean="0"/>
                        <a:t>Cannot</a:t>
                      </a:r>
                      <a:r>
                        <a:rPr lang="en-GB" sz="700" baseline="0" dirty="0" smtClean="0"/>
                        <a:t> directly control the addressable LED panels</a:t>
                      </a:r>
                      <a:endParaRPr lang="en-GB" sz="700" dirty="0"/>
                    </a:p>
                  </a:txBody>
                  <a:tcPr marT="34290" marB="34290"/>
                </a:tc>
              </a:tr>
              <a:tr h="1292736">
                <a:tc>
                  <a:txBody>
                    <a:bodyPr/>
                    <a:lstStyle/>
                    <a:p>
                      <a:r>
                        <a:rPr lang="en-GB" sz="800" dirty="0" smtClean="0"/>
                        <a:t>Will I use it</a:t>
                      </a:r>
                    </a:p>
                  </a:txBody>
                  <a:tcPr marT="34290" marB="34290"/>
                </a:tc>
                <a:tc>
                  <a:txBody>
                    <a:bodyPr/>
                    <a:lstStyle/>
                    <a:p>
                      <a:r>
                        <a:rPr lang="en-GB" sz="700" dirty="0" smtClean="0"/>
                        <a:t>No as I will have to write all</a:t>
                      </a:r>
                      <a:r>
                        <a:rPr lang="en-GB" sz="7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700" dirty="0"/>
                    </a:p>
                  </a:txBody>
                  <a:tcPr marT="34290" marB="34290"/>
                </a:tc>
                <a:tc>
                  <a:txBody>
                    <a:bodyPr/>
                    <a:lstStyle/>
                    <a:p>
                      <a:r>
                        <a:rPr lang="en-GB" sz="700" dirty="0" smtClean="0"/>
                        <a:t>Yes</a:t>
                      </a:r>
                      <a:r>
                        <a:rPr lang="en-GB" sz="7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700" dirty="0"/>
                    </a:p>
                  </a:txBody>
                  <a:tcPr marT="34290" marB="34290"/>
                </a:tc>
                <a:tc>
                  <a:txBody>
                    <a:bodyPr/>
                    <a:lstStyle/>
                    <a:p>
                      <a:r>
                        <a:rPr lang="en-GB" sz="700" dirty="0" smtClean="0"/>
                        <a:t>No as it would</a:t>
                      </a:r>
                      <a:r>
                        <a:rPr lang="en-GB" sz="700" baseline="0" dirty="0" smtClean="0"/>
                        <a:t> require an external  controller to convert the Frequency bands into digital signals and it only have 7 bands which is quite small and it is very basic</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889072" y="1336476"/>
          <a:ext cx="7499352" cy="34675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43186">
                <a:tc>
                  <a:txBody>
                    <a:bodyPr/>
                    <a:lstStyle/>
                    <a:p>
                      <a:r>
                        <a:rPr lang="en-GB" sz="1100" dirty="0" smtClean="0"/>
                        <a:t>Product</a:t>
                      </a:r>
                      <a:endParaRPr lang="en-GB" sz="1100" dirty="0"/>
                    </a:p>
                  </a:txBody>
                  <a:tcPr marT="34290" marB="34290"/>
                </a:tc>
                <a:tc>
                  <a:txBody>
                    <a:bodyPr/>
                    <a:lstStyle/>
                    <a:p>
                      <a:r>
                        <a:rPr lang="en-GB" sz="1100" dirty="0" smtClean="0"/>
                        <a:t>S</a:t>
                      </a:r>
                      <a:r>
                        <a:rPr lang="en-GB" sz="900" dirty="0" smtClean="0"/>
                        <a:t>tatus LED</a:t>
                      </a:r>
                      <a:endParaRPr lang="en-GB" sz="900" dirty="0"/>
                    </a:p>
                  </a:txBody>
                  <a:tcPr marT="34290" marB="34290"/>
                </a:tc>
                <a:tc>
                  <a:txBody>
                    <a:bodyPr/>
                    <a:lstStyle/>
                    <a:p>
                      <a:r>
                        <a:rPr lang="en-GB" sz="900" dirty="0" smtClean="0"/>
                        <a:t>Addressable LED Panels</a:t>
                      </a:r>
                      <a:endParaRPr lang="en-GB" sz="900" dirty="0"/>
                    </a:p>
                  </a:txBody>
                  <a:tcPr marT="34290" marB="34290"/>
                </a:tc>
                <a:tc>
                  <a:txBody>
                    <a:bodyPr/>
                    <a:lstStyle/>
                    <a:p>
                      <a:r>
                        <a:rPr lang="en-GB" sz="1100" dirty="0" smtClean="0"/>
                        <a:t>Buzzer</a:t>
                      </a:r>
                      <a:endParaRPr lang="en-GB" sz="1100" dirty="0"/>
                    </a:p>
                  </a:txBody>
                  <a:tcPr marT="34290" marB="34290"/>
                </a:tc>
                <a:tc>
                  <a:txBody>
                    <a:bodyPr/>
                    <a:lstStyle/>
                    <a:p>
                      <a:r>
                        <a:rPr lang="en-GB" sz="1100" dirty="0" smtClean="0"/>
                        <a:t>Speaker</a:t>
                      </a:r>
                      <a:endParaRPr lang="en-GB" sz="1100" dirty="0"/>
                    </a:p>
                  </a:txBody>
                  <a:tcPr marT="34290" marB="34290"/>
                </a:tc>
                <a:tc>
                  <a:txBody>
                    <a:bodyPr/>
                    <a:lstStyle/>
                    <a:p>
                      <a:r>
                        <a:rPr lang="en-GB" sz="1100" dirty="0" smtClean="0"/>
                        <a:t>7</a:t>
                      </a:r>
                      <a:r>
                        <a:rPr lang="en-GB" sz="1100" baseline="0" dirty="0" smtClean="0"/>
                        <a:t> Segment Displays</a:t>
                      </a:r>
                      <a:endParaRPr lang="en-GB" sz="1100" dirty="0"/>
                    </a:p>
                  </a:txBody>
                  <a:tcPr marT="34290" marB="34290"/>
                </a:tc>
              </a:tr>
              <a:tr h="864096">
                <a:tc>
                  <a:txBody>
                    <a:bodyPr/>
                    <a:lstStyle/>
                    <a:p>
                      <a:r>
                        <a:rPr lang="en-GB" sz="800" dirty="0" smtClean="0"/>
                        <a:t>Use in product</a:t>
                      </a:r>
                      <a:endParaRPr lang="en-GB" sz="800" dirty="0"/>
                    </a:p>
                  </a:txBody>
                  <a:tcPr marT="34290" marB="34290"/>
                </a:tc>
                <a:tc>
                  <a:txBody>
                    <a:bodyPr/>
                    <a:lstStyle/>
                    <a:p>
                      <a:r>
                        <a:rPr lang="en-GB" sz="700" dirty="0" smtClean="0"/>
                        <a:t>To show basic</a:t>
                      </a:r>
                      <a:r>
                        <a:rPr lang="en-GB" sz="700" baseline="0" dirty="0" smtClean="0"/>
                        <a:t> information such as power and a another LED to show if it is getting and IR signal</a:t>
                      </a:r>
                      <a:endParaRPr lang="en-GB" sz="700" dirty="0"/>
                    </a:p>
                  </a:txBody>
                  <a:tcPr marT="34290" marB="34290"/>
                </a:tc>
                <a:tc>
                  <a:txBody>
                    <a:bodyPr/>
                    <a:lstStyle/>
                    <a:p>
                      <a:r>
                        <a:rPr lang="en-GB" sz="700" dirty="0" smtClean="0"/>
                        <a:t>To be the main out</a:t>
                      </a:r>
                      <a:r>
                        <a:rPr lang="en-GB" sz="700" baseline="0" dirty="0" smtClean="0"/>
                        <a:t>put of the unit to display the audio spectrum like a bar graph with different display modes. It has RGB Leds that are individually controllable</a:t>
                      </a:r>
                      <a:endParaRPr lang="en-GB" sz="700" dirty="0"/>
                    </a:p>
                  </a:txBody>
                  <a:tcPr marT="34290" marB="34290"/>
                </a:tc>
                <a:tc>
                  <a:txBody>
                    <a:bodyPr/>
                    <a:lstStyle/>
                    <a:p>
                      <a:r>
                        <a:rPr lang="en-GB" sz="700" dirty="0" smtClean="0"/>
                        <a:t>To make a sound to</a:t>
                      </a:r>
                      <a:r>
                        <a:rPr lang="en-GB" sz="700" baseline="0" dirty="0" smtClean="0"/>
                        <a:t> indicate statuses such as a missing SD card or receiving a signal from a IR remote</a:t>
                      </a:r>
                      <a:endParaRPr lang="en-GB" sz="700" dirty="0"/>
                    </a:p>
                  </a:txBody>
                  <a:tcPr marT="34290" marB="34290"/>
                </a:tc>
                <a:tc>
                  <a:txBody>
                    <a:bodyPr/>
                    <a:lstStyle/>
                    <a:p>
                      <a:r>
                        <a:rPr lang="en-GB" sz="700" dirty="0" smtClean="0"/>
                        <a:t>To</a:t>
                      </a:r>
                      <a:r>
                        <a:rPr lang="en-GB" sz="700" baseline="0" dirty="0" smtClean="0"/>
                        <a:t> play the audio that the unit is receiving so no external speakers are needed</a:t>
                      </a:r>
                      <a:endParaRPr lang="en-GB" sz="700" dirty="0"/>
                    </a:p>
                  </a:txBody>
                  <a:tcPr marT="34290" marB="34290"/>
                </a:tc>
                <a:tc>
                  <a:txBody>
                    <a:bodyPr/>
                    <a:lstStyle/>
                    <a:p>
                      <a:r>
                        <a:rPr lang="en-GB" sz="700" dirty="0" smtClean="0"/>
                        <a:t>To show the mode the unit is in or other</a:t>
                      </a:r>
                      <a:r>
                        <a:rPr lang="en-GB" sz="700" baseline="0" dirty="0" smtClean="0"/>
                        <a:t> information</a:t>
                      </a:r>
                      <a:endParaRPr lang="en-GB" sz="700" dirty="0"/>
                    </a:p>
                  </a:txBody>
                  <a:tcPr marT="34290" marB="34290"/>
                </a:tc>
              </a:tr>
              <a:tr h="78867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r>
                        <a:rPr lang="en-GB" sz="700" baseline="0" dirty="0" smtClean="0"/>
                        <a:t>Easy to read quickly no confusing codes</a:t>
                      </a:r>
                      <a:endParaRPr lang="en-GB" sz="700" dirty="0"/>
                    </a:p>
                  </a:txBody>
                  <a:tcPr marT="34290" marB="34290"/>
                </a:tc>
                <a:tc>
                  <a:txBody>
                    <a:bodyPr/>
                    <a:lstStyle/>
                    <a:p>
                      <a:r>
                        <a:rPr lang="en-GB" sz="700" dirty="0" smtClean="0"/>
                        <a:t>Big</a:t>
                      </a:r>
                    </a:p>
                    <a:p>
                      <a:r>
                        <a:rPr lang="en-GB" sz="700" dirty="0" smtClean="0"/>
                        <a:t>Bold</a:t>
                      </a:r>
                    </a:p>
                    <a:p>
                      <a:r>
                        <a:rPr lang="en-GB" sz="700" dirty="0" smtClean="0"/>
                        <a:t>Large</a:t>
                      </a:r>
                      <a:r>
                        <a:rPr lang="en-GB" sz="700" baseline="0" dirty="0" smtClean="0"/>
                        <a:t> amount of customisation</a:t>
                      </a:r>
                    </a:p>
                    <a:p>
                      <a:r>
                        <a:rPr lang="en-GB" sz="700" baseline="0" dirty="0" smtClean="0"/>
                        <a:t>Requires only 1 output on microcontroller</a:t>
                      </a:r>
                      <a:endParaRPr lang="en-GB" sz="700" dirty="0"/>
                    </a:p>
                  </a:txBody>
                  <a:tcPr marT="34290" marB="34290"/>
                </a:tc>
                <a:tc>
                  <a:txBody>
                    <a:bodyPr/>
                    <a:lstStyle/>
                    <a:p>
                      <a:r>
                        <a:rPr lang="en-GB" sz="700" dirty="0" smtClean="0"/>
                        <a:t>Simple</a:t>
                      </a:r>
                    </a:p>
                    <a:p>
                      <a:r>
                        <a:rPr lang="en-GB" sz="700" dirty="0" smtClean="0"/>
                        <a:t>Can</a:t>
                      </a:r>
                      <a:r>
                        <a:rPr lang="en-GB" sz="700" baseline="0" dirty="0" smtClean="0"/>
                        <a:t> be inside the unit – no external cut-outs needed</a:t>
                      </a:r>
                    </a:p>
                    <a:p>
                      <a:r>
                        <a:rPr lang="en-GB" sz="700" baseline="0" dirty="0" smtClean="0"/>
                        <a:t>Easy to notice – you do not need to look at the unit</a:t>
                      </a:r>
                      <a:endParaRPr lang="en-GB" sz="700" dirty="0"/>
                    </a:p>
                  </a:txBody>
                  <a:tcPr marT="34290" marB="34290"/>
                </a:tc>
                <a:tc>
                  <a:txBody>
                    <a:bodyPr/>
                    <a:lstStyle/>
                    <a:p>
                      <a:r>
                        <a:rPr lang="en-GB" sz="700" dirty="0" smtClean="0"/>
                        <a:t>Helpful</a:t>
                      </a:r>
                    </a:p>
                    <a:p>
                      <a:r>
                        <a:rPr lang="en-GB" sz="700" dirty="0" smtClean="0"/>
                        <a:t>External</a:t>
                      </a:r>
                      <a:r>
                        <a:rPr lang="en-GB" sz="700" baseline="0" dirty="0" smtClean="0"/>
                        <a:t> speakers are not needed with the unit</a:t>
                      </a:r>
                    </a:p>
                    <a:p>
                      <a:endParaRPr lang="en-GB" sz="700" dirty="0"/>
                    </a:p>
                  </a:txBody>
                  <a:tcPr marT="34290" marB="34290"/>
                </a:tc>
                <a:tc>
                  <a:txBody>
                    <a:bodyPr/>
                    <a:lstStyle/>
                    <a:p>
                      <a:r>
                        <a:rPr lang="en-GB" sz="700" dirty="0" smtClean="0"/>
                        <a:t>Easy to</a:t>
                      </a:r>
                      <a:r>
                        <a:rPr lang="en-GB" sz="700" baseline="0" dirty="0" smtClean="0"/>
                        <a:t> read</a:t>
                      </a:r>
                    </a:p>
                    <a:p>
                      <a:r>
                        <a:rPr lang="en-GB" sz="700" baseline="0" dirty="0" smtClean="0"/>
                        <a:t>Can be used with external </a:t>
                      </a:r>
                      <a:endParaRPr lang="en-GB" sz="700" dirty="0"/>
                    </a:p>
                  </a:txBody>
                  <a:tcPr marT="34290" marB="34290"/>
                </a:tc>
              </a:tr>
              <a:tr h="624820">
                <a:tc>
                  <a:txBody>
                    <a:bodyPr/>
                    <a:lstStyle/>
                    <a:p>
                      <a:r>
                        <a:rPr lang="en-GB" sz="800" dirty="0" smtClean="0"/>
                        <a:t>Disadvantages</a:t>
                      </a:r>
                      <a:endParaRPr lang="en-GB" sz="800" dirty="0"/>
                    </a:p>
                  </a:txBody>
                  <a:tcPr marT="34290" marB="34290"/>
                </a:tc>
                <a:tc>
                  <a:txBody>
                    <a:bodyPr/>
                    <a:lstStyle/>
                    <a:p>
                      <a:r>
                        <a:rPr lang="en-GB" sz="700" dirty="0" smtClean="0"/>
                        <a:t>Can</a:t>
                      </a:r>
                      <a:r>
                        <a:rPr lang="en-GB" sz="700" baseline="0" dirty="0" smtClean="0"/>
                        <a:t> draw unwanted attention</a:t>
                      </a:r>
                    </a:p>
                    <a:p>
                      <a:r>
                        <a:rPr lang="en-GB" sz="700" baseline="0" dirty="0" smtClean="0"/>
                        <a:t>Can </a:t>
                      </a:r>
                      <a:endParaRPr lang="en-GB" sz="700" dirty="0"/>
                    </a:p>
                  </a:txBody>
                  <a:tcPr marT="34290" marB="34290"/>
                </a:tc>
                <a:tc>
                  <a:txBody>
                    <a:bodyPr/>
                    <a:lstStyle/>
                    <a:p>
                      <a:r>
                        <a:rPr lang="en-GB" sz="700" dirty="0" smtClean="0"/>
                        <a:t>Expensive</a:t>
                      </a:r>
                    </a:p>
                    <a:p>
                      <a:r>
                        <a:rPr lang="en-GB" sz="700" dirty="0" smtClean="0"/>
                        <a:t>Large</a:t>
                      </a:r>
                      <a:r>
                        <a:rPr lang="en-GB" sz="700" baseline="0" dirty="0" smtClean="0"/>
                        <a:t> Power consumption (up to 15A @ 5v per panel)</a:t>
                      </a:r>
                    </a:p>
                    <a:p>
                      <a:endParaRPr lang="en-GB" sz="700" dirty="0"/>
                    </a:p>
                  </a:txBody>
                  <a:tcPr marT="34290" marB="34290"/>
                </a:tc>
                <a:tc>
                  <a:txBody>
                    <a:bodyPr/>
                    <a:lstStyle/>
                    <a:p>
                      <a:r>
                        <a:rPr lang="en-GB" sz="700" dirty="0" smtClean="0"/>
                        <a:t>Annoying</a:t>
                      </a:r>
                    </a:p>
                    <a:p>
                      <a:r>
                        <a:rPr lang="en-GB" sz="700" dirty="0" smtClean="0"/>
                        <a:t>Can be unwanted</a:t>
                      </a:r>
                    </a:p>
                    <a:p>
                      <a:r>
                        <a:rPr lang="en-GB" sz="700" dirty="0" smtClean="0"/>
                        <a:t>Hard</a:t>
                      </a:r>
                      <a:r>
                        <a:rPr lang="en-GB" sz="700" baseline="0" dirty="0" smtClean="0"/>
                        <a:t> to make it give meaningful information</a:t>
                      </a:r>
                      <a:endParaRPr lang="en-GB" sz="700" dirty="0"/>
                    </a:p>
                  </a:txBody>
                  <a:tcPr marT="34290" marB="34290"/>
                </a:tc>
                <a:tc>
                  <a:txBody>
                    <a:bodyPr/>
                    <a:lstStyle/>
                    <a:p>
                      <a:r>
                        <a:rPr lang="en-GB" sz="700" dirty="0" smtClean="0"/>
                        <a:t>Needs amplification</a:t>
                      </a:r>
                    </a:p>
                    <a:p>
                      <a:r>
                        <a:rPr lang="en-GB" sz="700" dirty="0" smtClean="0"/>
                        <a:t>Hard to produce</a:t>
                      </a:r>
                      <a:r>
                        <a:rPr lang="en-GB" sz="700" baseline="0" dirty="0" smtClean="0"/>
                        <a:t> proper stereo sound</a:t>
                      </a:r>
                    </a:p>
                    <a:p>
                      <a:r>
                        <a:rPr lang="en-GB" sz="700" baseline="0" dirty="0" smtClean="0"/>
                        <a:t>Will most likely have very little bass</a:t>
                      </a:r>
                      <a:endParaRPr lang="en-GB" sz="700" dirty="0"/>
                    </a:p>
                  </a:txBody>
                  <a:tcPr marT="34290" marB="34290"/>
                </a:tc>
                <a:tc>
                  <a:txBody>
                    <a:bodyPr/>
                    <a:lstStyle/>
                    <a:p>
                      <a:r>
                        <a:rPr lang="en-GB" sz="700" dirty="0" smtClean="0"/>
                        <a:t>Large</a:t>
                      </a:r>
                    </a:p>
                    <a:p>
                      <a:r>
                        <a:rPr lang="en-GB" sz="700" dirty="0" smtClean="0"/>
                        <a:t>They</a:t>
                      </a:r>
                      <a:r>
                        <a:rPr lang="en-GB" sz="700" baseline="0" dirty="0" smtClean="0"/>
                        <a:t> look ugly as they are very basic</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a:t>
                      </a:r>
                      <a:r>
                        <a:rPr lang="en-GB" sz="700" baseline="0" dirty="0" smtClean="0"/>
                        <a:t> it will be in the power switch to show the unit has power</a:t>
                      </a:r>
                      <a:endParaRPr lang="en-GB" sz="700" dirty="0"/>
                    </a:p>
                  </a:txBody>
                  <a:tcPr marT="34290" marB="34290"/>
                </a:tc>
                <a:tc>
                  <a:txBody>
                    <a:bodyPr/>
                    <a:lstStyle/>
                    <a:p>
                      <a:r>
                        <a:rPr lang="en-GB" sz="700" dirty="0" smtClean="0"/>
                        <a:t>Yes</a:t>
                      </a:r>
                      <a:r>
                        <a:rPr lang="en-GB" sz="700" baseline="0" dirty="0" smtClean="0"/>
                        <a:t> the will be the main output device for the unit as the can display various patterns and colours</a:t>
                      </a:r>
                      <a:endParaRPr lang="en-GB" sz="700" dirty="0"/>
                    </a:p>
                  </a:txBody>
                  <a:tcPr marT="34290" marB="34290"/>
                </a:tc>
                <a:tc>
                  <a:txBody>
                    <a:bodyPr/>
                    <a:lstStyle/>
                    <a:p>
                      <a:r>
                        <a:rPr lang="en-GB" sz="700" dirty="0" smtClean="0"/>
                        <a:t>Yes it</a:t>
                      </a:r>
                      <a:r>
                        <a:rPr lang="en-GB" sz="700" baseline="0" dirty="0" smtClean="0"/>
                        <a:t> will be inside the unit on the PCB and will be used to indicate when it receives an IR signal</a:t>
                      </a:r>
                      <a:endParaRPr lang="en-GB" sz="700" dirty="0"/>
                    </a:p>
                  </a:txBody>
                  <a:tcPr marT="34290" marB="34290"/>
                </a:tc>
                <a:tc>
                  <a:txBody>
                    <a:bodyPr/>
                    <a:lstStyle/>
                    <a:p>
                      <a:r>
                        <a:rPr lang="en-GB" sz="700" dirty="0" smtClean="0"/>
                        <a:t>No as the</a:t>
                      </a:r>
                      <a:r>
                        <a:rPr lang="en-GB" sz="700" baseline="0" dirty="0" smtClean="0"/>
                        <a:t> people who would use this unit would most likely have a speaker system better than some small, terrible speakers</a:t>
                      </a:r>
                      <a:endParaRPr lang="en-GB" sz="700" dirty="0"/>
                    </a:p>
                  </a:txBody>
                  <a:tcPr marT="34290" marB="34290"/>
                </a:tc>
                <a:tc>
                  <a:txBody>
                    <a:bodyPr/>
                    <a:lstStyle/>
                    <a:p>
                      <a:r>
                        <a:rPr lang="en-GB" sz="700" dirty="0" smtClean="0"/>
                        <a:t>No as they</a:t>
                      </a:r>
                      <a:r>
                        <a:rPr lang="en-GB" sz="700" baseline="0" dirty="0" smtClean="0"/>
                        <a:t> would use up valuable space on the front of the unit whereas the LED panels could also be used to display the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899592" y="1491630"/>
          <a:ext cx="7313364" cy="3040380"/>
        </p:xfrm>
        <a:graphic>
          <a:graphicData uri="http://schemas.openxmlformats.org/drawingml/2006/table">
            <a:tbl>
              <a:tblPr firstRow="1" bandRow="1">
                <a:tableStyleId>{5C22544A-7EE6-4342-B048-85BDC9FD1C3A}</a:tableStyleId>
              </a:tblPr>
              <a:tblGrid>
                <a:gridCol w="1828341"/>
                <a:gridCol w="1828341"/>
                <a:gridCol w="1828341"/>
                <a:gridCol w="1828341"/>
              </a:tblGrid>
              <a:tr h="453443">
                <a:tc>
                  <a:txBody>
                    <a:bodyPr/>
                    <a:lstStyle/>
                    <a:p>
                      <a:r>
                        <a:rPr lang="en-GB" sz="1400" dirty="0" smtClean="0"/>
                        <a:t>Medium</a:t>
                      </a:r>
                      <a:endParaRPr lang="en-GB" sz="1400" dirty="0"/>
                    </a:p>
                  </a:txBody>
                  <a:tcPr marT="34290" marB="34290"/>
                </a:tc>
                <a:tc>
                  <a:txBody>
                    <a:bodyPr/>
                    <a:lstStyle/>
                    <a:p>
                      <a:r>
                        <a:rPr lang="en-GB" sz="1400" dirty="0" smtClean="0"/>
                        <a:t>USB memory</a:t>
                      </a:r>
                      <a:endParaRPr lang="en-GB" sz="1050" dirty="0"/>
                    </a:p>
                  </a:txBody>
                  <a:tcPr marT="34290" marB="34290"/>
                </a:tc>
                <a:tc>
                  <a:txBody>
                    <a:bodyPr/>
                    <a:lstStyle/>
                    <a:p>
                      <a:r>
                        <a:rPr lang="en-GB" sz="1050" dirty="0" smtClean="0"/>
                        <a:t>SD Card</a:t>
                      </a:r>
                      <a:endParaRPr lang="en-GB" sz="1050" dirty="0"/>
                    </a:p>
                  </a:txBody>
                  <a:tcPr marT="34290" marB="34290"/>
                </a:tc>
                <a:tc>
                  <a:txBody>
                    <a:bodyPr/>
                    <a:lstStyle/>
                    <a:p>
                      <a:r>
                        <a:rPr lang="en-GB" sz="1400" dirty="0" smtClean="0"/>
                        <a:t>Internal</a:t>
                      </a:r>
                      <a:r>
                        <a:rPr lang="en-GB" sz="1400" baseline="0" dirty="0" smtClean="0"/>
                        <a:t> Microcontroller Storage</a:t>
                      </a:r>
                      <a:endParaRPr lang="en-GB" sz="1400" dirty="0"/>
                    </a:p>
                  </a:txBody>
                  <a:tcPr marT="34290" marB="34290"/>
                </a:tc>
              </a:tr>
              <a:tr h="216024">
                <a:tc>
                  <a:txBody>
                    <a:bodyPr/>
                    <a:lstStyle/>
                    <a:p>
                      <a:r>
                        <a:rPr lang="en-GB" sz="1000" dirty="0" smtClean="0"/>
                        <a:t>Use in product</a:t>
                      </a:r>
                      <a:endParaRPr lang="en-GB" sz="1000" dirty="0"/>
                    </a:p>
                  </a:txBody>
                  <a:tcPr marT="34290" marB="34290"/>
                </a:tc>
                <a:tc>
                  <a:txBody>
                    <a:bodyPr/>
                    <a:lstStyle/>
                    <a:p>
                      <a:r>
                        <a:rPr lang="en-GB" sz="900" dirty="0" smtClean="0"/>
                        <a:t>To store patterns for device</a:t>
                      </a:r>
                      <a:endParaRPr lang="en-GB" sz="900" dirty="0"/>
                    </a:p>
                  </a:txBody>
                  <a:tcPr marT="34290" marB="34290"/>
                </a:tc>
                <a:tc>
                  <a:txBody>
                    <a:bodyPr/>
                    <a:lstStyle/>
                    <a:p>
                      <a:r>
                        <a:rPr lang="en-GB" sz="900" dirty="0" smtClean="0"/>
                        <a:t>To store patterns in device</a:t>
                      </a:r>
                      <a:endParaRPr lang="en-GB" sz="900" dirty="0"/>
                    </a:p>
                  </a:txBody>
                  <a:tcPr marT="34290" marB="34290"/>
                </a:tc>
                <a:tc>
                  <a:txBody>
                    <a:bodyPr/>
                    <a:lstStyle/>
                    <a:p>
                      <a:r>
                        <a:rPr lang="en-GB" sz="900" dirty="0" smtClean="0"/>
                        <a:t>To store</a:t>
                      </a:r>
                      <a:r>
                        <a:rPr lang="en-GB" sz="900" baseline="0" dirty="0" smtClean="0"/>
                        <a:t> basic patterns and modes</a:t>
                      </a:r>
                      <a:endParaRPr lang="en-GB" sz="900" dirty="0"/>
                    </a:p>
                  </a:txBody>
                  <a:tcPr marT="34290" marB="34290"/>
                </a:tc>
              </a:tr>
              <a:tr h="504056">
                <a:tc>
                  <a:txBody>
                    <a:bodyPr/>
                    <a:lstStyle/>
                    <a:p>
                      <a:r>
                        <a:rPr lang="en-GB" sz="1000" dirty="0" smtClean="0"/>
                        <a:t>Advantages</a:t>
                      </a:r>
                      <a:endParaRPr lang="en-GB" sz="1000" dirty="0"/>
                    </a:p>
                  </a:txBody>
                  <a:tcPr marT="34290" marB="34290"/>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marT="34290" marB="34290"/>
                </a:tc>
              </a:tr>
              <a:tr h="360040">
                <a:tc>
                  <a:txBody>
                    <a:bodyPr/>
                    <a:lstStyle/>
                    <a:p>
                      <a:r>
                        <a:rPr lang="en-GB" sz="1000" dirty="0" smtClean="0"/>
                        <a:t>Disadvantages</a:t>
                      </a:r>
                      <a:endParaRPr lang="en-GB" sz="1000" dirty="0"/>
                    </a:p>
                  </a:txBody>
                  <a:tcPr marT="34290" marB="34290"/>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marT="34290" marB="34290"/>
                </a:tc>
                <a:tc>
                  <a:txBody>
                    <a:bodyPr/>
                    <a:lstStyle/>
                    <a:p>
                      <a:r>
                        <a:rPr lang="en-GB" sz="900" dirty="0" smtClean="0"/>
                        <a:t>Some</a:t>
                      </a:r>
                      <a:r>
                        <a:rPr lang="en-GB" sz="900" baseline="0" dirty="0" smtClean="0"/>
                        <a:t> issues with compatibility to</a:t>
                      </a:r>
                      <a:endParaRPr lang="en-GB" sz="900" dirty="0"/>
                    </a:p>
                  </a:txBody>
                  <a:tcPr marT="34290" marB="34290"/>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marT="34290" marB="34290"/>
                </a:tc>
              </a:tr>
              <a:tr h="504056">
                <a:tc>
                  <a:txBody>
                    <a:bodyPr/>
                    <a:lstStyle/>
                    <a:p>
                      <a:r>
                        <a:rPr lang="en-GB" sz="1000" dirty="0" smtClean="0"/>
                        <a:t>Will I use it</a:t>
                      </a:r>
                    </a:p>
                  </a:txBody>
                  <a:tcPr marT="34290" marB="34290"/>
                </a:tc>
                <a:tc>
                  <a:txBody>
                    <a:bodyPr/>
                    <a:lstStyle/>
                    <a:p>
                      <a:r>
                        <a:rPr lang="en-GB" sz="900" dirty="0" smtClean="0"/>
                        <a:t>No because it</a:t>
                      </a:r>
                      <a:r>
                        <a:rPr lang="en-GB" sz="900" baseline="0" dirty="0" smtClean="0"/>
                        <a:t> is hard to interface USB memory with a microcontroller</a:t>
                      </a:r>
                      <a:endParaRPr lang="en-GB" sz="900" dirty="0"/>
                    </a:p>
                  </a:txBody>
                  <a:tcPr marT="34290" marB="34290"/>
                </a:tc>
                <a:tc>
                  <a:txBody>
                    <a:bodyPr/>
                    <a:lstStyle/>
                    <a:p>
                      <a:r>
                        <a:rPr lang="en-GB" sz="900" dirty="0" smtClean="0"/>
                        <a:t>Yes because it is easy to interface and is easily</a:t>
                      </a:r>
                      <a:r>
                        <a:rPr lang="en-GB" sz="900" baseline="0" dirty="0" smtClean="0"/>
                        <a:t> user adjustable</a:t>
                      </a:r>
                      <a:endParaRPr lang="en-GB" sz="900" dirty="0"/>
                    </a:p>
                  </a:txBody>
                  <a:tcPr marT="34290" marB="34290"/>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Text Placeholder 2"/>
          <p:cNvSpPr>
            <a:spLocks noGrp="1"/>
          </p:cNvSpPr>
          <p:nvPr>
            <p:ph type="body" idx="1"/>
          </p:nvPr>
        </p:nvSpPr>
        <p:spPr/>
        <p:txBody>
          <a:bodyPr/>
          <a:lstStyle/>
          <a:p>
            <a:r>
              <a:rPr lang="en-GB" dirty="0" smtClean="0"/>
              <a:t>Design Task 8 – Sound and Music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Research</a:t>
            </a:r>
            <a:endParaRPr lang="en-GB" dirty="0"/>
          </a:p>
        </p:txBody>
      </p:sp>
      <p:sp>
        <p:nvSpPr>
          <p:cNvPr id="6" name="Text Placeholder 5"/>
          <p:cNvSpPr>
            <a:spLocks noGrp="1"/>
          </p:cNvSpPr>
          <p:nvPr>
            <p:ph type="body" idx="1"/>
          </p:nvPr>
        </p:nvSpPr>
        <p:spPr/>
        <p:txBody>
          <a:bodyPr/>
          <a:lstStyle/>
          <a:p>
            <a:r>
              <a:rPr lang="en-GB" dirty="0" smtClean="0"/>
              <a:t>General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559358"/>
            <a:ext cx="4320480" cy="2064065"/>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559358"/>
            <a:ext cx="4320480" cy="2064065"/>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2895786"/>
            <a:ext cx="1647645" cy="12357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Circuits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kohm input impedance and around 5 kohm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1952821" y="2787774"/>
            <a:ext cx="5238359" cy="2033716"/>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3059832" y="2643758"/>
            <a:ext cx="3024336" cy="2215326"/>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882316" y="2749520"/>
            <a:ext cx="5379369" cy="1983643"/>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811853" y="1563638"/>
            <a:ext cx="7520294" cy="2808312"/>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584100" y="1367237"/>
            <a:ext cx="5975800" cy="3364753"/>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Content Placeholder 2"/>
          <p:cNvSpPr>
            <a:spLocks noGrp="1"/>
          </p:cNvSpPr>
          <p:nvPr>
            <p:ph idx="1"/>
          </p:nvPr>
        </p:nvSpPr>
        <p:spPr/>
        <p:txBody>
          <a:bodyPr/>
          <a:lstStyle/>
          <a:p>
            <a:r>
              <a:rPr lang="en-GB" b="1" dirty="0" smtClean="0"/>
              <a:t>Context</a:t>
            </a:r>
          </a:p>
          <a:p>
            <a:pPr lvl="1"/>
            <a:r>
              <a:rPr lang="en-GB" dirty="0" smtClean="0"/>
              <a:t>Modern technologies based on music and communication play an important part in people’s lives today and can be used as strong personal statements.</a:t>
            </a:r>
          </a:p>
          <a:p>
            <a:r>
              <a:rPr lang="en-GB" b="1" dirty="0" smtClean="0"/>
              <a:t>Design Task 8 - Sound and Music</a:t>
            </a:r>
          </a:p>
          <a:p>
            <a:pPr lvl="1"/>
            <a:r>
              <a:rPr lang="en-GB" dirty="0" smtClean="0"/>
              <a:t>Design and make a product using sound or music. It could be a toy which plays a lullaby for the baby, an MP3 player dock, doorbell chime, an amplifier for ring tones, even a metronome - the product should reflect its application.</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484778" y="1347614"/>
            <a:ext cx="6174444" cy="3450022"/>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267743" y="2013688"/>
            <a:ext cx="4841465" cy="279031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Input Switching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idx="1"/>
          </p:nvPr>
        </p:nvPicPr>
        <p:blipFill>
          <a:blip r:embed="rId2" cstate="print"/>
          <a:srcRect/>
          <a:stretch>
            <a:fillRect/>
          </a:stretch>
        </p:blipFill>
        <p:spPr bwMode="auto">
          <a:xfrm>
            <a:off x="1539255" y="1563639"/>
            <a:ext cx="6065490" cy="324036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Components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75655" y="1491630"/>
          <a:ext cx="6192690" cy="3227790"/>
        </p:xfrm>
        <a:graphic>
          <a:graphicData uri="http://schemas.openxmlformats.org/drawingml/2006/table">
            <a:tbl>
              <a:tblPr firstRow="1" bandRow="1">
                <a:tableStyleId>{5C22544A-7EE6-4342-B048-85BDC9FD1C3A}</a:tableStyleId>
              </a:tblPr>
              <a:tblGrid>
                <a:gridCol w="2064230"/>
                <a:gridCol w="2064230"/>
                <a:gridCol w="2064230"/>
              </a:tblGrid>
              <a:tr h="163674">
                <a:tc>
                  <a:txBody>
                    <a:bodyPr/>
                    <a:lstStyle/>
                    <a:p>
                      <a:r>
                        <a:rPr lang="en-GB" sz="900" dirty="0" smtClean="0"/>
                        <a:t>Picture</a:t>
                      </a:r>
                      <a:endParaRPr lang="en-GB" sz="900" dirty="0"/>
                    </a:p>
                  </a:txBody>
                  <a:tcPr marT="34290" marB="34290"/>
                </a:tc>
                <a:tc>
                  <a:txBody>
                    <a:bodyPr/>
                    <a:lstStyle/>
                    <a:p>
                      <a:r>
                        <a:rPr lang="en-GB" sz="900" dirty="0" smtClean="0"/>
                        <a:t>Component</a:t>
                      </a:r>
                      <a:r>
                        <a:rPr lang="en-GB" sz="900" baseline="0" dirty="0" smtClean="0"/>
                        <a:t> </a:t>
                      </a:r>
                      <a:endParaRPr lang="en-GB" sz="900" dirty="0"/>
                    </a:p>
                  </a:txBody>
                  <a:tcPr marT="34290" marB="34290"/>
                </a:tc>
                <a:tc>
                  <a:txBody>
                    <a:bodyPr/>
                    <a:lstStyle/>
                    <a:p>
                      <a:r>
                        <a:rPr lang="en-GB" sz="900" dirty="0" smtClean="0"/>
                        <a:t>Use</a:t>
                      </a:r>
                      <a:endParaRPr lang="en-GB" sz="900" dirty="0"/>
                    </a:p>
                  </a:txBody>
                  <a:tcPr marT="34290" marB="34290"/>
                </a:tc>
              </a:tr>
              <a:tr h="600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600" dirty="0"/>
                    </a:p>
                  </a:txBody>
                  <a:tcPr marT="34290" marB="34290"/>
                </a:tc>
                <a:tc>
                  <a:txBody>
                    <a:bodyPr/>
                    <a:lstStyle/>
                    <a:p>
                      <a:r>
                        <a:rPr lang="en-GB" sz="800" dirty="0" smtClean="0"/>
                        <a:t>ATMEGA</a:t>
                      </a:r>
                      <a:r>
                        <a:rPr lang="en-GB" sz="800" baseline="0" dirty="0" smtClean="0"/>
                        <a:t> 1284p</a:t>
                      </a:r>
                      <a:endParaRPr lang="en-GB" sz="800" dirty="0"/>
                    </a:p>
                  </a:txBody>
                  <a:tcPr marT="34290" marB="34290"/>
                </a:tc>
                <a:tc>
                  <a:txBody>
                    <a:bodyPr/>
                    <a:lstStyle/>
                    <a:p>
                      <a:r>
                        <a:rPr lang="en-GB" sz="800" dirty="0" smtClean="0"/>
                        <a:t>To be the main microcontroller</a:t>
                      </a:r>
                      <a:r>
                        <a:rPr lang="en-GB" sz="800" baseline="0" dirty="0" smtClean="0"/>
                        <a:t> of the product and control the LED panels, perform the frequency analyses and interface with the SD card</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32x8 WS2812B Led</a:t>
                      </a:r>
                      <a:r>
                        <a:rPr lang="en-GB" sz="800" baseline="0" dirty="0" smtClean="0"/>
                        <a:t> Panel</a:t>
                      </a:r>
                      <a:endParaRPr lang="en-GB" sz="800" dirty="0"/>
                    </a:p>
                  </a:txBody>
                  <a:tcPr marT="34290" marB="34290"/>
                </a:tc>
                <a:tc>
                  <a:txBody>
                    <a:bodyPr/>
                    <a:lstStyle/>
                    <a:p>
                      <a:r>
                        <a:rPr lang="en-GB" sz="800" dirty="0" smtClean="0"/>
                        <a:t>To</a:t>
                      </a:r>
                      <a:r>
                        <a:rPr lang="en-GB" sz="800" baseline="0" dirty="0" smtClean="0"/>
                        <a:t> be the display of the product to show the different frequency bars and allow customisation of the RGB colour</a:t>
                      </a:r>
                      <a:endParaRPr lang="en-GB" sz="800" dirty="0"/>
                    </a:p>
                  </a:txBody>
                  <a:tcPr marT="34290" marB="34290"/>
                </a:tc>
              </a:tr>
              <a:tr h="381906">
                <a:tc>
                  <a:txBody>
                    <a:bodyPr/>
                    <a:lstStyle/>
                    <a:p>
                      <a:endParaRPr lang="en-GB" sz="900" dirty="0"/>
                    </a:p>
                  </a:txBody>
                  <a:tcPr marT="34290" marB="34290"/>
                </a:tc>
                <a:tc>
                  <a:txBody>
                    <a:bodyPr/>
                    <a:lstStyle/>
                    <a:p>
                      <a:r>
                        <a:rPr lang="en-GB" sz="800" dirty="0" smtClean="0"/>
                        <a:t>IR</a:t>
                      </a:r>
                      <a:r>
                        <a:rPr lang="en-GB" sz="800" baseline="0" dirty="0" smtClean="0"/>
                        <a:t> Receiver </a:t>
                      </a:r>
                      <a:endParaRPr lang="en-GB" sz="800" dirty="0"/>
                    </a:p>
                  </a:txBody>
                  <a:tcPr marT="34290" marB="34290"/>
                </a:tc>
                <a:tc>
                  <a:txBody>
                    <a:bodyPr/>
                    <a:lstStyle/>
                    <a:p>
                      <a:r>
                        <a:rPr lang="en-GB" sz="800" dirty="0" smtClean="0"/>
                        <a:t>To receive</a:t>
                      </a:r>
                      <a:r>
                        <a:rPr lang="en-GB" sz="800" baseline="0" dirty="0" smtClean="0"/>
                        <a:t> the signal from the IR remote which will be how the user controls the device</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LM324</a:t>
                      </a:r>
                      <a:endParaRPr lang="en-GB" sz="800" dirty="0"/>
                    </a:p>
                  </a:txBody>
                  <a:tcPr marT="34290" marB="34290"/>
                </a:tc>
                <a:tc>
                  <a:txBody>
                    <a:bodyPr/>
                    <a:lstStyle/>
                    <a:p>
                      <a:r>
                        <a:rPr lang="en-GB" sz="800" dirty="0" smtClean="0"/>
                        <a:t>To convert</a:t>
                      </a:r>
                      <a:r>
                        <a:rPr lang="en-GB" sz="800" baseline="0" dirty="0" smtClean="0"/>
                        <a:t> the audio inputs for the unit into a logic level that the microcontroller can use also it only needs an single power supply so it is easy to use</a:t>
                      </a:r>
                      <a:endParaRPr lang="en-GB" sz="800" dirty="0"/>
                    </a:p>
                  </a:txBody>
                  <a:tcPr marT="34290" marB="34290"/>
                </a:tc>
              </a:tr>
              <a:tr h="709254">
                <a:tc>
                  <a:txBody>
                    <a:bodyPr/>
                    <a:lstStyle/>
                    <a:p>
                      <a:endParaRPr lang="en-GB" sz="900" dirty="0"/>
                    </a:p>
                  </a:txBody>
                  <a:tcPr marT="34290" marB="34290"/>
                </a:tc>
                <a:tc>
                  <a:txBody>
                    <a:bodyPr/>
                    <a:lstStyle/>
                    <a:p>
                      <a:r>
                        <a:rPr lang="en-GB" sz="800" dirty="0" smtClean="0"/>
                        <a:t>Mean well</a:t>
                      </a:r>
                      <a:r>
                        <a:rPr lang="en-GB" sz="800" baseline="0" dirty="0" smtClean="0"/>
                        <a:t> UHP-200A-5</a:t>
                      </a:r>
                      <a:endParaRPr lang="en-GB" sz="800" dirty="0"/>
                    </a:p>
                  </a:txBody>
                  <a:tcPr marT="34290" marB="34290"/>
                </a:tc>
                <a:tc>
                  <a:txBody>
                    <a:bodyPr/>
                    <a:lstStyle/>
                    <a:p>
                      <a:r>
                        <a:rPr lang="en-GB" sz="800" dirty="0" smtClean="0"/>
                        <a:t>To power</a:t>
                      </a:r>
                      <a:r>
                        <a:rPr lang="en-GB" sz="800" baseline="0" dirty="0" smtClean="0"/>
                        <a:t> the unit as the LED panels require 15A maximum each so it can supply 40A at 5v as it is a 200W power supply which leaves 10A spare for other circuitry and the USB port</a:t>
                      </a:r>
                      <a:endParaRPr lang="en-GB" sz="8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2" name="Group 13"/>
          <p:cNvGrpSpPr/>
          <p:nvPr/>
        </p:nvGrpSpPr>
        <p:grpSpPr>
          <a:xfrm>
            <a:off x="1475656" y="1779662"/>
            <a:ext cx="2088232" cy="2872107"/>
            <a:chOff x="1475656" y="1816358"/>
            <a:chExt cx="2361699" cy="4608835"/>
          </a:xfrm>
        </p:grpSpPr>
        <p:pic>
          <p:nvPicPr>
            <p:cNvPr id="8" name="Picture 7" descr="Image result for atmega 1284p"/>
            <p:cNvPicPr/>
            <p:nvPr/>
          </p:nvPicPr>
          <p:blipFill>
            <a:blip r:embed="rId2" cstate="print"/>
            <a:srcRect/>
            <a:stretch>
              <a:fillRect/>
            </a:stretch>
          </p:blipFill>
          <p:spPr bwMode="auto">
            <a:xfrm>
              <a:off x="1475656" y="181635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90035" y="3665164"/>
              <a:ext cx="818406" cy="531315"/>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27159" y="4358466"/>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171545" y="5547596"/>
              <a:ext cx="1152128" cy="877597"/>
            </a:xfrm>
            <a:prstGeom prst="rect">
              <a:avLst/>
            </a:prstGeom>
            <a:noFill/>
            <a:ln w="9525">
              <a:noFill/>
              <a:miter lim="800000"/>
              <a:headEnd/>
              <a:tailEnd/>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Software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Concept</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Basic Overview</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overview</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Product Specification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Specifications</a:t>
            </a:r>
            <a:endParaRPr lang="en-US" dirty="0"/>
          </a:p>
        </p:txBody>
      </p:sp>
      <p:sp>
        <p:nvSpPr>
          <p:cNvPr id="3" name="Content Placeholder 2"/>
          <p:cNvSpPr>
            <a:spLocks noGrp="1"/>
          </p:cNvSpPr>
          <p:nvPr>
            <p:ph idx="1"/>
          </p:nvPr>
        </p:nvSpPr>
        <p:spPr>
          <a:xfrm>
            <a:off x="539552" y="1347614"/>
            <a:ext cx="8115300" cy="3456384"/>
          </a:xfrm>
        </p:spPr>
        <p:txBody>
          <a:bodyPr>
            <a:noAutofit/>
          </a:bodyPr>
          <a:lstStyle/>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9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a custom file type for storing images for the led matrix</a:t>
            </a:r>
          </a:p>
          <a:p>
            <a:pPr marL="425196" indent="-342900">
              <a:spcBef>
                <a:spcPts val="0"/>
              </a:spcBef>
              <a:buNone/>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a:t>
            </a:r>
            <a:r>
              <a:rPr lang="en-GB" sz="900" b="1" dirty="0" err="1" smtClean="0">
                <a:latin typeface="Calibri" panose="020F0502020204030204" pitchFamily="34" charset="0"/>
                <a:ea typeface="Times New Roman" panose="020F0502020204030204" pitchFamily="34" charset="0"/>
                <a:cs typeface="Times New Roman" panose="020F0502020204030204" pitchFamily="34" charset="0"/>
              </a:rPr>
              <a:t>imx</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70000" lnSpcReduction="2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- 3D Designs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504056" y="1410621"/>
            <a:ext cx="8100392" cy="3037647"/>
          </a:xfrm>
        </p:spPr>
      </p:pic>
    </p:spTree>
    <p:extLst>
      <p:ext uri="{BB962C8B-B14F-4D97-AF65-F5344CB8AC3E}">
        <p14:creationId xmlns:p14="http://schemas.microsoft.com/office/powerpoint/2010/main" xmlns="" val="10843180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1" y="3057804"/>
            <a:ext cx="4687903" cy="16164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113588"/>
            <a:ext cx="3552396" cy="1998222"/>
          </a:xfrm>
          <a:prstGeom prst="rect">
            <a:avLst/>
          </a:prstGeom>
          <a:noFill/>
        </p:spPr>
      </p:pic>
      <p:sp>
        <p:nvSpPr>
          <p:cNvPr id="9" name="TextBox 8"/>
          <p:cNvSpPr txBox="1"/>
          <p:nvPr/>
        </p:nvSpPr>
        <p:spPr>
          <a:xfrm>
            <a:off x="1043608" y="3219822"/>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Audio Ports</a:t>
            </a:r>
          </a:p>
          <a:p>
            <a:r>
              <a:rPr lang="en-GB" dirty="0" smtClean="0"/>
              <a:t>Rear Stands</a:t>
            </a:r>
          </a:p>
          <a:p>
            <a:r>
              <a:rPr lang="en-GB" dirty="0" smtClean="0"/>
              <a:t>AC Port</a:t>
            </a:r>
          </a:p>
        </p:txBody>
      </p:sp>
      <p:cxnSp>
        <p:nvCxnSpPr>
          <p:cNvPr id="11" name="Straight Arrow Connector 10"/>
          <p:cNvCxnSpPr/>
          <p:nvPr/>
        </p:nvCxnSpPr>
        <p:spPr>
          <a:xfrm flipV="1">
            <a:off x="2339752" y="2427734"/>
            <a:ext cx="72008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27784" y="2787774"/>
            <a:ext cx="115212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1760" y="3939902"/>
            <a:ext cx="36004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83768" y="4227934"/>
            <a:ext cx="259228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051720" y="4335946"/>
            <a:ext cx="4752528"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2898316"/>
            <a:ext cx="5079628" cy="1751468"/>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113588"/>
            <a:ext cx="5325381" cy="1836204"/>
          </a:xfrm>
          <a:prstGeom prst="rect">
            <a:avLst/>
          </a:prstGeom>
          <a:noFill/>
        </p:spPr>
      </p:pic>
      <p:sp>
        <p:nvSpPr>
          <p:cNvPr id="7" name="TextBox 6"/>
          <p:cNvSpPr txBox="1"/>
          <p:nvPr/>
        </p:nvSpPr>
        <p:spPr>
          <a:xfrm>
            <a:off x="1331640" y="3057805"/>
            <a:ext cx="2016224" cy="1200329"/>
          </a:xfrm>
          <a:prstGeom prst="rect">
            <a:avLst/>
          </a:prstGeom>
          <a:noFill/>
        </p:spPr>
        <p:txBody>
          <a:bodyPr wrap="square" rtlCol="0">
            <a:spAutoFit/>
          </a:bodyPr>
          <a:lstStyle/>
          <a:p>
            <a:r>
              <a:rPr lang="en-GB" dirty="0" smtClean="0"/>
              <a:t>Screen Cover</a:t>
            </a:r>
          </a:p>
          <a:p>
            <a:endParaRPr lang="en-GB" dirty="0" smtClean="0"/>
          </a:p>
          <a:p>
            <a:r>
              <a:rPr lang="en-GB" dirty="0" smtClean="0"/>
              <a:t>LED Panels Behind</a:t>
            </a:r>
            <a:endParaRPr lang="en-GB" dirty="0"/>
          </a:p>
        </p:txBody>
      </p:sp>
      <p:cxnSp>
        <p:nvCxnSpPr>
          <p:cNvPr id="9" name="Straight Arrow Connector 8"/>
          <p:cNvCxnSpPr/>
          <p:nvPr/>
        </p:nvCxnSpPr>
        <p:spPr>
          <a:xfrm flipV="1">
            <a:off x="2987824" y="2283718"/>
            <a:ext cx="144016" cy="990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27784" y="2355726"/>
            <a:ext cx="1224136" cy="163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 Audio Spectrum Analyser</a:t>
            </a:r>
            <a:endParaRPr lang="en-GB" dirty="0"/>
          </a:p>
        </p:txBody>
      </p:sp>
      <p:sp>
        <p:nvSpPr>
          <p:cNvPr id="3" name="Content Placeholder 2"/>
          <p:cNvSpPr>
            <a:spLocks noGrp="1"/>
          </p:cNvSpPr>
          <p:nvPr>
            <p:ph idx="1"/>
          </p:nvPr>
        </p:nvSpPr>
        <p:spPr/>
        <p:txBody>
          <a:bodyPr/>
          <a:lstStyle/>
          <a:p>
            <a:r>
              <a:rPr lang="en-GB" dirty="0" smtClean="0"/>
              <a:t>A Black case</a:t>
            </a:r>
          </a:p>
          <a:p>
            <a:r>
              <a:rPr lang="en-GB" dirty="0" smtClean="0"/>
              <a:t>A RGB display</a:t>
            </a:r>
          </a:p>
          <a:p>
            <a:r>
              <a:rPr lang="en-GB" dirty="0" smtClean="0"/>
              <a:t>A IR Remote control</a:t>
            </a:r>
          </a:p>
          <a:p>
            <a:r>
              <a:rPr lang="en-GB" dirty="0" smtClean="0"/>
              <a:t>Microphone input</a:t>
            </a:r>
          </a:p>
          <a:p>
            <a:r>
              <a:rPr lang="en-GB" dirty="0" smtClean="0"/>
              <a:t>Aux input</a:t>
            </a:r>
          </a:p>
          <a:p>
            <a:r>
              <a:rPr lang="en-GB" dirty="0" smtClean="0"/>
              <a:t>Different Display Modes and Patterns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1" y="3003798"/>
            <a:ext cx="4843363" cy="1670003"/>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113588"/>
            <a:ext cx="5482011" cy="1890210"/>
          </a:xfrm>
          <a:prstGeom prst="rect">
            <a:avLst/>
          </a:prstGeom>
          <a:noFill/>
        </p:spPr>
      </p:pic>
      <p:sp>
        <p:nvSpPr>
          <p:cNvPr id="7" name="TextBox 6"/>
          <p:cNvSpPr txBox="1"/>
          <p:nvPr/>
        </p:nvSpPr>
        <p:spPr>
          <a:xfrm>
            <a:off x="1403648" y="3111811"/>
            <a:ext cx="2376264" cy="923330"/>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87824" y="3291830"/>
            <a:ext cx="345638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87824" y="3651870"/>
            <a:ext cx="33843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2949792"/>
            <a:ext cx="5015259" cy="1729273"/>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979712" y="1059582"/>
            <a:ext cx="5638640" cy="1944216"/>
          </a:xfrm>
          <a:prstGeom prst="rect">
            <a:avLst/>
          </a:prstGeom>
          <a:noFill/>
        </p:spPr>
      </p:pic>
      <p:sp>
        <p:nvSpPr>
          <p:cNvPr id="7" name="TextBox 6"/>
          <p:cNvSpPr txBox="1"/>
          <p:nvPr/>
        </p:nvSpPr>
        <p:spPr>
          <a:xfrm>
            <a:off x="179512" y="1635646"/>
            <a:ext cx="2304256" cy="3139321"/>
          </a:xfrm>
          <a:prstGeom prst="rect">
            <a:avLst/>
          </a:prstGeom>
          <a:noFill/>
        </p:spPr>
        <p:txBody>
          <a:bodyPr wrap="square" rtlCol="0">
            <a:spAutoFit/>
          </a:bodyPr>
          <a:lstStyle/>
          <a:p>
            <a:pPr>
              <a:buFont typeface="Arial" pitchFamily="34" charset="0"/>
              <a:buChar char="•"/>
            </a:pPr>
            <a:r>
              <a:rPr lang="en-GB" dirty="0" smtClean="0"/>
              <a:t>Main PCB</a:t>
            </a:r>
          </a:p>
          <a:p>
            <a:pPr>
              <a:buFont typeface="Arial" pitchFamily="34" charset="0"/>
              <a:buChar char="•"/>
            </a:pPr>
            <a:r>
              <a:rPr lang="en-GB" dirty="0" smtClean="0"/>
              <a:t>AC Port</a:t>
            </a:r>
          </a:p>
          <a:p>
            <a:pPr>
              <a:buFont typeface="Arial" pitchFamily="34" charset="0"/>
              <a:buChar char="•"/>
            </a:pPr>
            <a:r>
              <a:rPr lang="en-GB" dirty="0" smtClean="0"/>
              <a:t>DMX Ports</a:t>
            </a:r>
          </a:p>
          <a:p>
            <a:pPr>
              <a:buFont typeface="Arial" pitchFamily="34" charset="0"/>
              <a:buChar char="•"/>
            </a:pPr>
            <a:r>
              <a:rPr lang="en-GB" dirty="0" smtClean="0"/>
              <a:t>Glediator Connector</a:t>
            </a:r>
          </a:p>
          <a:p>
            <a:pPr>
              <a:buFont typeface="Arial" pitchFamily="34" charset="0"/>
              <a:buChar char="•"/>
            </a:pPr>
            <a:r>
              <a:rPr lang="en-GB" dirty="0" smtClean="0"/>
              <a:t>USB Charging Port</a:t>
            </a:r>
          </a:p>
          <a:p>
            <a:pPr>
              <a:buFont typeface="Arial" pitchFamily="34" charset="0"/>
              <a:buChar char="•"/>
            </a:pPr>
            <a:r>
              <a:rPr lang="en-GB" dirty="0" smtClean="0"/>
              <a:t>SD Card Slot</a:t>
            </a:r>
          </a:p>
          <a:p>
            <a:pPr>
              <a:buFont typeface="Arial" pitchFamily="34" charset="0"/>
              <a:buChar char="•"/>
            </a:pPr>
            <a:r>
              <a:rPr lang="en-GB" dirty="0" smtClean="0"/>
              <a:t>Audio Ports</a:t>
            </a:r>
          </a:p>
          <a:p>
            <a:pPr>
              <a:buFont typeface="Arial" pitchFamily="34" charset="0"/>
              <a:buChar char="•"/>
            </a:pPr>
            <a:r>
              <a:rPr lang="en-GB" dirty="0" smtClean="0"/>
              <a:t>Pattern Mode Switch</a:t>
            </a:r>
          </a:p>
          <a:p>
            <a:endParaRPr lang="en-GB" dirty="0"/>
          </a:p>
        </p:txBody>
      </p:sp>
      <p:cxnSp>
        <p:nvCxnSpPr>
          <p:cNvPr id="9" name="Straight Arrow Connector 8"/>
          <p:cNvCxnSpPr/>
          <p:nvPr/>
        </p:nvCxnSpPr>
        <p:spPr>
          <a:xfrm>
            <a:off x="1475656" y="1851670"/>
            <a:ext cx="316835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427734"/>
            <a:ext cx="5328592"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331640" y="2139702"/>
            <a:ext cx="6336704"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7664" y="2427734"/>
            <a:ext cx="561662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5656" y="2787774"/>
            <a:ext cx="496855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11760" y="3147814"/>
            <a:ext cx="37444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19672" y="4155926"/>
            <a:ext cx="3816424"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63688" y="3507854"/>
            <a:ext cx="4104456"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763688" y="3723878"/>
            <a:ext cx="38884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2380377"/>
            <a:ext cx="4680520" cy="22761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2735712"/>
            <a:ext cx="4298008" cy="1974771"/>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131382" y="1005576"/>
            <a:ext cx="4536962" cy="2106234"/>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sp>
        <p:nvSpPr>
          <p:cNvPr id="8" name="TextBox 7"/>
          <p:cNvSpPr txBox="1"/>
          <p:nvPr/>
        </p:nvSpPr>
        <p:spPr>
          <a:xfrm>
            <a:off x="6660232" y="1221601"/>
            <a:ext cx="1944216" cy="923330"/>
          </a:xfrm>
          <a:prstGeom prst="rect">
            <a:avLst/>
          </a:prstGeom>
          <a:noFill/>
        </p:spPr>
        <p:txBody>
          <a:bodyPr wrap="square" rtlCol="0">
            <a:spAutoFit/>
          </a:bodyPr>
          <a:lstStyle/>
          <a:p>
            <a:r>
              <a:rPr lang="en-GB" dirty="0" smtClean="0"/>
              <a:t>Screw Holes</a:t>
            </a:r>
          </a:p>
          <a:p>
            <a:endParaRPr lang="en-GB" dirty="0" smtClean="0"/>
          </a:p>
          <a:p>
            <a:r>
              <a:rPr lang="en-GB" dirty="0" smtClean="0"/>
              <a:t>Power Switch</a:t>
            </a:r>
          </a:p>
        </p:txBody>
      </p:sp>
      <p:cxnSp>
        <p:nvCxnSpPr>
          <p:cNvPr id="10" name="Straight Arrow Connector 9"/>
          <p:cNvCxnSpPr/>
          <p:nvPr/>
        </p:nvCxnSpPr>
        <p:spPr>
          <a:xfrm flipH="1">
            <a:off x="4644008" y="1419622"/>
            <a:ext cx="20882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20272" y="2139702"/>
            <a:ext cx="43204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63888" y="4659982"/>
            <a:ext cx="1425390"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cxnSp>
        <p:nvCxnSpPr>
          <p:cNvPr id="15" name="Straight Arrow Connector 14"/>
          <p:cNvCxnSpPr>
            <a:stCxn id="13" idx="0"/>
          </p:cNvCxnSpPr>
          <p:nvPr/>
        </p:nvCxnSpPr>
        <p:spPr>
          <a:xfrm flipV="1">
            <a:off x="4276583" y="4083918"/>
            <a:ext cx="367425"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 v43 Inside 3.png"/>
          <p:cNvPicPr>
            <a:picLocks noChangeAspect="1"/>
          </p:cNvPicPr>
          <p:nvPr/>
        </p:nvPicPr>
        <p:blipFill>
          <a:blip r:embed="rId2" cstate="print"/>
          <a:srcRect l="13415" b="10388"/>
          <a:stretch>
            <a:fillRect/>
          </a:stretch>
        </p:blipFill>
        <p:spPr>
          <a:xfrm>
            <a:off x="971600" y="123478"/>
            <a:ext cx="5112568" cy="2232248"/>
          </a:xfrm>
          <a:prstGeom prst="rect">
            <a:avLst/>
          </a:prstGeom>
        </p:spPr>
      </p:pic>
      <p:pic>
        <p:nvPicPr>
          <p:cNvPr id="5" name="Picture 4" descr="Design v43 Inside 1.png"/>
          <p:cNvPicPr>
            <a:picLocks noChangeAspect="1"/>
          </p:cNvPicPr>
          <p:nvPr/>
        </p:nvPicPr>
        <p:blipFill>
          <a:blip r:embed="rId3" cstate="print"/>
          <a:srcRect l="39655" r="17194"/>
          <a:stretch>
            <a:fillRect/>
          </a:stretch>
        </p:blipFill>
        <p:spPr>
          <a:xfrm>
            <a:off x="3995936" y="1923678"/>
            <a:ext cx="3038146" cy="2970330"/>
          </a:xfrm>
          <a:prstGeom prst="rect">
            <a:avLst/>
          </a:prstGeom>
        </p:spPr>
      </p:pic>
      <p:sp>
        <p:nvSpPr>
          <p:cNvPr id="2" name="Title 1"/>
          <p:cNvSpPr>
            <a:spLocks noGrp="1"/>
          </p:cNvSpPr>
          <p:nvPr>
            <p:ph type="title"/>
          </p:nvPr>
        </p:nvSpPr>
        <p:spPr/>
        <p:txBody>
          <a:bodyPr/>
          <a:lstStyle/>
          <a:p>
            <a:r>
              <a:rPr lang="en-GB" dirty="0" smtClean="0"/>
              <a:t>V44</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Design v43 Inside 2.png"/>
          <p:cNvPicPr>
            <a:picLocks noChangeAspect="1"/>
          </p:cNvPicPr>
          <p:nvPr/>
        </p:nvPicPr>
        <p:blipFill>
          <a:blip r:embed="rId4" cstate="print"/>
          <a:srcRect l="17835" r="14885"/>
          <a:stretch>
            <a:fillRect/>
          </a:stretch>
        </p:blipFill>
        <p:spPr>
          <a:xfrm>
            <a:off x="179512" y="2355726"/>
            <a:ext cx="3875724" cy="243027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Individual Casing Components</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10mm MDF</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7" y="1275606"/>
          <a:ext cx="6721888" cy="3564000"/>
        </p:xfrm>
        <a:graphic>
          <a:graphicData uri="http://schemas.openxmlformats.org/presentationml/2006/ole">
            <p:oleObj spid="_x0000_s102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Top and Bottom Pieces (2x)</a:t>
            </a:r>
            <a:endParaRPr lang="en-GB" sz="3200"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8" y="1275606"/>
          <a:ext cx="6721885" cy="3564000"/>
        </p:xfrm>
        <a:graphic>
          <a:graphicData uri="http://schemas.openxmlformats.org/presentationml/2006/ole">
            <p:oleObj spid="_x0000_s205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is audio spectrum analysis?</a:t>
            </a:r>
            <a:endParaRPr lang="en-GB" dirty="0"/>
          </a:p>
        </p:txBody>
      </p:sp>
      <p:sp>
        <p:nvSpPr>
          <p:cNvPr id="3" name="Content Placeholder 2"/>
          <p:cNvSpPr>
            <a:spLocks noGrp="1"/>
          </p:cNvSpPr>
          <p:nvPr>
            <p:ph idx="1"/>
          </p:nvPr>
        </p:nvSpPr>
        <p:spPr/>
        <p:txBody>
          <a:bodyPr>
            <a:noAutofit/>
          </a:bodyPr>
          <a:lstStyle/>
          <a:p>
            <a:r>
              <a:rPr lang="en-GB" sz="900" dirty="0" smtClean="0"/>
              <a:t>Spectrum analysis can be used at audio frequencies to analyse the harmonics of an audio signal.</a:t>
            </a:r>
          </a:p>
          <a:p>
            <a:r>
              <a:rPr lang="en-GB" sz="900" dirty="0" smtClean="0"/>
              <a:t>Spectrum analyzers are also used by audio engineers to assess their work.</a:t>
            </a:r>
          </a:p>
          <a:p>
            <a:r>
              <a:rPr lang="en-GB" sz="900" dirty="0" smtClean="0"/>
              <a:t>In these applications, the spectrum analyzer will show volume levels of frequency bands across the typical range of human hearing, rather than displaying a wave.</a:t>
            </a:r>
          </a:p>
          <a:p>
            <a:r>
              <a:rPr lang="en-GB" sz="900" dirty="0" smtClean="0"/>
              <a:t>In live sound applications, engineers can use them to pinpoint feedback.</a:t>
            </a:r>
          </a:p>
          <a:p>
            <a:r>
              <a:rPr lang="en-GB" sz="900" dirty="0" smtClean="0"/>
              <a:t>In short: Spectrum analyzer show the level of the audio at different frequencies and in this case they are more to do with the fact that they look good as a disco-light.</a:t>
            </a:r>
          </a:p>
          <a:p>
            <a:r>
              <a:rPr lang="en-GB" sz="9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900" dirty="0" smtClean="0"/>
            </a:br>
            <a:endParaRPr lang="en-GB" sz="900" dirty="0" smtClean="0"/>
          </a:p>
          <a:p>
            <a:endParaRPr lang="en-GB" sz="9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3728" y="3507854"/>
            <a:ext cx="5148064" cy="1275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11058" y="1275606"/>
          <a:ext cx="6721885" cy="3564000"/>
        </p:xfrm>
        <a:graphic>
          <a:graphicData uri="http://schemas.openxmlformats.org/presentationml/2006/ole">
            <p:oleObj spid="_x0000_s307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WOOD</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4" cy="3564000"/>
        </p:xfrm>
        <a:graphic>
          <a:graphicData uri="http://schemas.openxmlformats.org/presentationml/2006/ole">
            <p:oleObj spid="_x0000_s409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7" y="1275606"/>
          <a:ext cx="6721886" cy="3564000"/>
        </p:xfrm>
        <a:graphic>
          <a:graphicData uri="http://schemas.openxmlformats.org/presentationml/2006/ole">
            <p:oleObj spid="_x0000_s5122"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347614"/>
          <a:ext cx="6610165" cy="3504765"/>
        </p:xfrm>
        <a:graphic>
          <a:graphicData uri="http://schemas.openxmlformats.org/presentationml/2006/ole">
            <p:oleObj spid="_x0000_s614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275606"/>
          <a:ext cx="6654727" cy="3528392"/>
        </p:xfrm>
        <a:graphic>
          <a:graphicData uri="http://schemas.openxmlformats.org/presentationml/2006/ole">
            <p:oleObj spid="_x0000_s7170"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23628" y="1275606"/>
          <a:ext cx="6696744" cy="3550670"/>
        </p:xfrm>
        <a:graphic>
          <a:graphicData uri="http://schemas.openxmlformats.org/presentationml/2006/ole">
            <p:oleObj spid="_x0000_s8194"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Back</a:t>
            </a:r>
            <a:r>
              <a:rPr lang="en-GB" sz="2800" dirty="0" smtClean="0"/>
              <a:t>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6" name="TextBox 5"/>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44231" y="1275606"/>
          <a:ext cx="6612145" cy="3505814"/>
        </p:xfrm>
        <a:graphic>
          <a:graphicData uri="http://schemas.openxmlformats.org/presentationml/2006/ole">
            <p:oleObj spid="_x0000_s9218"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Bottom Power Supply Holder (1x)</a:t>
            </a:r>
            <a:endParaRPr lang="en-GB" sz="24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275606"/>
          <a:ext cx="6696745" cy="3550671"/>
        </p:xfrm>
        <a:graphic>
          <a:graphicData uri="http://schemas.openxmlformats.org/presentationml/2006/ole">
            <p:oleObj spid="_x0000_s10242"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800" dirty="0" smtClean="0"/>
              <a:t>Side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31640" y="1306059"/>
          <a:ext cx="6461479" cy="3425931"/>
        </p:xfrm>
        <a:graphic>
          <a:graphicData uri="http://schemas.openxmlformats.org/presentationml/2006/ole">
            <p:oleObj spid="_x0000_s1126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(Front)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Product Analysis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403647" y="1275606"/>
          <a:ext cx="6552729" cy="3474311"/>
        </p:xfrm>
        <a:graphic>
          <a:graphicData uri="http://schemas.openxmlformats.org/presentationml/2006/ole">
            <p:oleObj spid="_x0000_s12290"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(Back)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5mm Clear Acrylic Tinted Black</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1331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0.25mm Frosted PVC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3174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Light Diffuser(1x)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Black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11057" y="1275606"/>
          <a:ext cx="6721886" cy="3564000"/>
        </p:xfrm>
        <a:graphic>
          <a:graphicData uri="http://schemas.openxmlformats.org/presentationml/2006/ole">
            <p:oleObj spid="_x0000_s1433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3D Printed Black ABS</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403648" y="1329611"/>
          <a:ext cx="6417059" cy="3402379"/>
        </p:xfrm>
        <a:graphic>
          <a:graphicData uri="http://schemas.openxmlformats.org/presentationml/2006/ole">
            <p:oleObj spid="_x0000_s1536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7" name="TextBox 6"/>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Project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theme/theme1.xml><?xml version="1.0" encoding="utf-8"?>
<a:theme xmlns:a="http://schemas.openxmlformats.org/drawingml/2006/main" name="Theme1">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236</TotalTime>
  <Words>8564</Words>
  <Application>Microsoft Office PowerPoint</Application>
  <PresentationFormat>On-screen Show (16:9)</PresentationFormat>
  <Paragraphs>1444</Paragraphs>
  <Slides>121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23" baseType="lpstr">
      <vt:lpstr>Theme1</vt:lpstr>
      <vt:lpstr>Acrobat Document</vt:lpstr>
      <vt:lpstr>Controlled Assessment</vt:lpstr>
      <vt:lpstr>TODO</vt:lpstr>
      <vt:lpstr>Contents</vt:lpstr>
      <vt:lpstr>Chosen Brief</vt:lpstr>
      <vt:lpstr>Chosen Brief</vt:lpstr>
      <vt:lpstr>Initial Concept</vt:lpstr>
      <vt:lpstr>An Audio Spectrum Analyser</vt:lpstr>
      <vt:lpstr>What is audio spectrum analysis?</vt:lpstr>
      <vt:lpstr>Research</vt:lpstr>
      <vt:lpstr>Similar Products</vt:lpstr>
      <vt:lpstr>PRODUCT: RGB 32*32 Screen Audio LED Level Meter Display Spectrum Analyser DIY Amplifier</vt:lpstr>
      <vt:lpstr>PRODUCT: MS3264 V3 digital Level Meter Music Spectrum Display 6 Modes DIY LED Audio amp</vt:lpstr>
      <vt:lpstr>PRODUCT: 8*8 Audio Level Meter LED Display Amplifier HIFI MP3 PC Music Spectrum Analyser</vt:lpstr>
      <vt:lpstr>PRODUCT: 2.4" LCD Music Spectrum Display Analyser MP3 PC Amplifier Audio Level Indicator</vt:lpstr>
      <vt:lpstr>PRODUCT: 3.2" LCD Music Spectrum Display Analyser MP3 PC Amplifier Audio Level Indicator</vt:lpstr>
      <vt:lpstr>What key Features Have I found from these products</vt:lpstr>
      <vt:lpstr>Research</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Similar Products</vt:lpstr>
      <vt:lpstr>Which one would you most likely buy? </vt:lpstr>
      <vt:lpstr>Which one would you most likely buy? </vt:lpstr>
      <vt:lpstr>Research</vt:lpstr>
      <vt:lpstr>What do you like most about this product?</vt:lpstr>
      <vt:lpstr>What don't you like about this product?</vt:lpstr>
      <vt:lpstr>If I was to make one what would you want it to have?</vt:lpstr>
      <vt:lpstr>What would you expect to have to pay for this product?</vt:lpstr>
      <vt:lpstr>Research</vt:lpstr>
      <vt:lpstr>Survey Conclusion</vt:lpstr>
      <vt:lpstr>What I will do based on the Results</vt:lpstr>
      <vt:lpstr>Research</vt:lpstr>
      <vt:lpstr>Inputs</vt:lpstr>
      <vt:lpstr>Audio Inputs</vt:lpstr>
      <vt:lpstr>Processing</vt:lpstr>
      <vt:lpstr>Outputs</vt:lpstr>
      <vt:lpstr>Storage for patterns</vt:lpstr>
      <vt:lpstr>Research</vt:lpstr>
      <vt:lpstr>Measuring the audio spectrum</vt:lpstr>
      <vt:lpstr>Measuring the audio spectrum</vt:lpstr>
      <vt:lpstr>Measuring the audio spectrum</vt:lpstr>
      <vt:lpstr>Research</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Audio Input Switching Circuit</vt:lpstr>
      <vt:lpstr>Research</vt:lpstr>
      <vt:lpstr>Possible Components</vt:lpstr>
      <vt:lpstr>Research</vt:lpstr>
      <vt:lpstr>FHT</vt:lpstr>
      <vt:lpstr>FastLED</vt:lpstr>
      <vt:lpstr>Reading Image files from an SD card</vt:lpstr>
      <vt:lpstr>Reading files from an SD card</vt:lpstr>
      <vt:lpstr>Product Overview</vt:lpstr>
      <vt:lpstr>Basic overview</vt:lpstr>
      <vt:lpstr>Product Overview</vt:lpstr>
      <vt:lpstr>Specifications</vt:lpstr>
      <vt:lpstr>Social and Moral Issues</vt:lpstr>
      <vt:lpstr>Environmental Issues</vt:lpstr>
      <vt:lpstr>Product Overview</vt:lpstr>
      <vt:lpstr>Original Design</vt:lpstr>
      <vt:lpstr>V1</vt:lpstr>
      <vt:lpstr>V4</vt:lpstr>
      <vt:lpstr>V7</vt:lpstr>
      <vt:lpstr>V20</vt:lpstr>
      <vt:lpstr>V21</vt:lpstr>
      <vt:lpstr>V37</vt:lpstr>
      <vt:lpstr>V44</vt:lpstr>
      <vt:lpstr>V44</vt:lpstr>
      <vt:lpstr>Product Overview</vt:lpstr>
      <vt:lpstr>Product Overview</vt:lpstr>
      <vt:lpstr>Top and Bottom Pieces (2x)</vt:lpstr>
      <vt:lpstr>Left Side Piece (1x)</vt:lpstr>
      <vt:lpstr>Right Side Piece (1x)</vt:lpstr>
      <vt:lpstr>Product Overview</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Product Overview</vt:lpstr>
      <vt:lpstr>Screen Protector (1x)</vt:lpstr>
      <vt:lpstr>Product Overview</vt:lpstr>
      <vt:lpstr>Light Diffuser(1x)</vt:lpstr>
      <vt:lpstr>Product Overview</vt:lpstr>
      <vt:lpstr>Rear Stands (2x)</vt:lpstr>
      <vt:lpstr>Product Overview</vt:lpstr>
      <vt:lpstr>PCB Standoffs (4x)</vt:lpstr>
      <vt:lpstr>Plan</vt:lpstr>
      <vt:lpstr>Plan</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 </vt:lpstr>
      <vt:lpstr>Plan</vt:lpstr>
      <vt:lpstr>Conclusion</vt:lpstr>
      <vt:lpstr>Conclusion</vt:lpstr>
      <vt:lpstr>Conclusion</vt:lpstr>
      <vt:lpstr>Conclusion</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Owner</dc:creator>
  <cp:lastModifiedBy>TNT_SAMUEL</cp:lastModifiedBy>
  <cp:revision>40</cp:revision>
  <dcterms:created xsi:type="dcterms:W3CDTF">2017-11-11T10:50:47Z</dcterms:created>
  <dcterms:modified xsi:type="dcterms:W3CDTF">2017-11-11T16:11:26Z</dcterms:modified>
</cp:coreProperties>
</file>